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46"/>
  </p:notesMasterIdLst>
  <p:sldIdLst>
    <p:sldId id="256" r:id="rId2"/>
    <p:sldId id="295" r:id="rId3"/>
    <p:sldId id="257" r:id="rId4"/>
    <p:sldId id="296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7" r:id="rId41"/>
    <p:sldId id="293" r:id="rId42"/>
    <p:sldId id="298" r:id="rId43"/>
    <p:sldId id="294" r:id="rId44"/>
    <p:sldId id="299" r:id="rId45"/>
  </p:sldIdLst>
  <p:sldSz cx="9144000" cy="5715000" type="screen16x10"/>
  <p:notesSz cx="6797675" cy="9926638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2880" userDrawn="1">
          <p15:clr>
            <a:srgbClr val="A4A3A4"/>
          </p15:clr>
        </p15:guide>
        <p15:guide id="2" orient="horz" pos="1800">
          <p15:clr>
            <a:srgbClr val="A4A3A4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47" roundtripDataSignature="AMtx7mjnbH+ocm1dgL4Xy0lv/gl5+wUU1A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MOU" lastIdx="1" clrIdx="0">
    <p:extLst>
      <p:ext uri="{19B8F6BF-5375-455C-9EA6-DF929625EA0E}">
        <p15:presenceInfo xmlns:p15="http://schemas.microsoft.com/office/powerpoint/2012/main" userId="Microsoft Office 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1C2"/>
    <a:srgbClr val="B95922"/>
    <a:srgbClr val="FE7828"/>
    <a:srgbClr val="FFD7C1"/>
    <a:srgbClr val="7150A0"/>
    <a:srgbClr val="FFEDBF"/>
    <a:srgbClr val="D9DBE1"/>
    <a:srgbClr val="92C14E"/>
    <a:srgbClr val="EE4639"/>
    <a:srgbClr val="FDC21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07"/>
    <p:restoredTop sz="94681"/>
  </p:normalViewPr>
  <p:slideViewPr>
    <p:cSldViewPr snapToGrid="0">
      <p:cViewPr varScale="1">
        <p:scale>
          <a:sx n="144" d="100"/>
          <a:sy n="144" d="100"/>
        </p:scale>
        <p:origin x="552" y="176"/>
      </p:cViewPr>
      <p:guideLst>
        <p:guide pos="2880"/>
        <p:guide orient="horz" pos="180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customschemas.google.com/relationships/presentationmetadata" Target="meta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1"/>
            <a:ext cx="2945659" cy="498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50443" y="1"/>
            <a:ext cx="2945659" cy="498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719138" y="1241425"/>
            <a:ext cx="5359400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241425"/>
            <a:ext cx="5359400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" name="Google Shape;25;p1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26;p1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241425"/>
            <a:ext cx="5359400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0" name="Google Shape;110;p10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10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12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241425"/>
            <a:ext cx="5359400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9" name="Google Shape;119;p11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11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13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241425"/>
            <a:ext cx="5359400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6" name="Google Shape;126;p12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12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14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241425"/>
            <a:ext cx="5359400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3" name="Google Shape;133;p13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13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15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241425"/>
            <a:ext cx="5359400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0" name="Google Shape;140;p14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14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16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241425"/>
            <a:ext cx="5359400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0" name="Google Shape;150;p15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15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17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241425"/>
            <a:ext cx="5359400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7" name="Google Shape;157;p16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16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18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241425"/>
            <a:ext cx="5359400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5" name="Google Shape;165;p17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17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19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241425"/>
            <a:ext cx="5359400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2" name="Google Shape;172;p18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18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20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241425"/>
            <a:ext cx="5359400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9" name="Google Shape;179;p19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19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21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241425"/>
            <a:ext cx="5359400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" name="Google Shape;37;p2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38;p2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3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241425"/>
            <a:ext cx="5359400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6" name="Google Shape;186;p20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20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22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241425"/>
            <a:ext cx="5359400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5" name="Google Shape;195;p21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21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23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241425"/>
            <a:ext cx="5359400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2" name="Google Shape;202;p22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22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24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241425"/>
            <a:ext cx="5359400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0" name="Google Shape;210;p23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p23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25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241425"/>
            <a:ext cx="5359400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7" name="Google Shape;217;p24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p24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26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241425"/>
            <a:ext cx="5359400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4" name="Google Shape;224;p25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p25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27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241425"/>
            <a:ext cx="5359400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1" name="Google Shape;231;p26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p26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28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241425"/>
            <a:ext cx="5359400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0" name="Google Shape;240;p27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p27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29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241425"/>
            <a:ext cx="5359400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7" name="Google Shape;247;p28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p28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30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241425"/>
            <a:ext cx="5359400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5" name="Google Shape;255;p29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29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31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241425"/>
            <a:ext cx="5359400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" name="Google Shape;44;p3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45;p3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5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241425"/>
            <a:ext cx="5359400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2" name="Google Shape;262;p30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p30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32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241425"/>
            <a:ext cx="5359400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9" name="Google Shape;269;p31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Google Shape;270;p31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33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241425"/>
            <a:ext cx="5359400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6" name="Google Shape;276;p32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32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34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241425"/>
            <a:ext cx="5359400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4" name="Google Shape;284;p33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p33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35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241425"/>
            <a:ext cx="5359400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2" name="Google Shape;292;p34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" name="Google Shape;293;p34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36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241425"/>
            <a:ext cx="5359400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9" name="Google Shape;299;p35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35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37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241425"/>
            <a:ext cx="5359400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6" name="Google Shape;306;p36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36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38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241425"/>
            <a:ext cx="5359400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3" name="Google Shape;313;p37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" name="Google Shape;314;p37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39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241425"/>
            <a:ext cx="5359400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0" name="Google Shape;320;p38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152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p38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41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241425"/>
            <a:ext cx="5359400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8" name="Google Shape;328;p39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s-E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p39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43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241425"/>
            <a:ext cx="5359400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4" name="Google Shape;54;p4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4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6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241425"/>
            <a:ext cx="5359400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p5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5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7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241425"/>
            <a:ext cx="5359400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8" name="Google Shape;78;p6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6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8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241425"/>
            <a:ext cx="5359400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7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7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9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241425"/>
            <a:ext cx="5359400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3" name="Google Shape;93;p8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8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10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241425"/>
            <a:ext cx="5359400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3" name="Google Shape;103;p9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9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11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>
  <p:cSld name="Diapositiva de título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ema - 1 Imagen A">
  <p:cSld name="Subtema - 1 Imagen A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emf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>
            <a:extLst>
              <a:ext uri="{FF2B5EF4-FFF2-40B4-BE49-F238E27FC236}">
                <a16:creationId xmlns:a16="http://schemas.microsoft.com/office/drawing/2014/main" id="{E3CCA811-F4DA-D443-A8E2-5533B778E290}"/>
              </a:ext>
            </a:extLst>
          </p:cNvPr>
          <p:cNvSpPr/>
          <p:nvPr userDrawn="1"/>
        </p:nvSpPr>
        <p:spPr>
          <a:xfrm>
            <a:off x="7204422" y="5371562"/>
            <a:ext cx="1544012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_tradnl" sz="600" dirty="0">
                <a:solidFill>
                  <a:schemeClr val="bg1">
                    <a:lumMod val="50000"/>
                  </a:schemeClr>
                </a:solidFill>
              </a:rPr>
              <a:t>© ISIL. Todos los derechos reservados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5AD2B1EE-7D6B-E444-BD41-A0ED9BDF2A63}"/>
              </a:ext>
            </a:extLst>
          </p:cNvPr>
          <p:cNvSpPr txBox="1"/>
          <p:nvPr userDrawn="1"/>
        </p:nvSpPr>
        <p:spPr>
          <a:xfrm>
            <a:off x="876300" y="5343295"/>
            <a:ext cx="223651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kern="1200" baseline="0" dirty="0">
                <a:solidFill>
                  <a:schemeClr val="bg1">
                    <a:lumMod val="50000"/>
                  </a:schemeClr>
                </a:solidFill>
                <a:latin typeface="Calibri"/>
                <a:ea typeface="+mn-ea"/>
                <a:cs typeface="Calibri"/>
                <a:sym typeface="Wingdings"/>
              </a:rPr>
              <a:t>MODELOS DE NEGOCIOS Y STARTUPS  </a:t>
            </a:r>
            <a:r>
              <a:rPr lang="en-US" sz="800" dirty="0">
                <a:solidFill>
                  <a:schemeClr val="bg1">
                    <a:lumMod val="50000"/>
                  </a:schemeClr>
                </a:solidFill>
                <a:latin typeface="Calibri"/>
                <a:ea typeface="Wingdings"/>
                <a:cs typeface="Calibri"/>
                <a:sym typeface="Wingdings"/>
              </a:rPr>
              <a:t></a:t>
            </a:r>
            <a:r>
              <a:rPr lang="en-US" sz="800" kern="1200" dirty="0">
                <a:solidFill>
                  <a:schemeClr val="bg1">
                    <a:lumMod val="50000"/>
                  </a:schemeClr>
                </a:solidFill>
                <a:latin typeface="Calibri"/>
                <a:ea typeface="+mn-ea"/>
                <a:cs typeface="Calibri"/>
                <a:sym typeface="Wingdings"/>
              </a:rPr>
              <a:t>  TEMA 07</a:t>
            </a:r>
            <a:endParaRPr lang="en-US" sz="800" dirty="0">
              <a:solidFill>
                <a:schemeClr val="bg1">
                  <a:lumMod val="50000"/>
                </a:schemeClr>
              </a:solidFill>
              <a:latin typeface="Calibri"/>
              <a:cs typeface="Calibri"/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F6A5CE19-ED70-254C-9C9A-306F599A0E1D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6316" y="5349405"/>
            <a:ext cx="369984" cy="206823"/>
          </a:xfrm>
          <a:prstGeom prst="rect">
            <a:avLst/>
          </a:prstGeom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2880" userDrawn="1">
          <p15:clr>
            <a:srgbClr val="F26B43"/>
          </p15:clr>
        </p15:guide>
        <p15:guide id="2" orient="horz" pos="1800" userDrawn="1">
          <p15:clr>
            <a:srgbClr val="F26B43"/>
          </p15:clr>
        </p15:guide>
        <p15:guide id="3" orient="horz" pos="303" userDrawn="1">
          <p15:clr>
            <a:srgbClr val="F26B43"/>
          </p15:clr>
        </p15:guide>
        <p15:guide id="4" orient="horz" pos="575" userDrawn="1">
          <p15:clr>
            <a:srgbClr val="F26B43"/>
          </p15:clr>
        </p15:guide>
        <p15:guide id="5" orient="horz" pos="3274" userDrawn="1">
          <p15:clr>
            <a:srgbClr val="F26B43"/>
          </p15:clr>
        </p15:guide>
        <p15:guide id="6" pos="2767" userDrawn="1">
          <p15:clr>
            <a:srgbClr val="F26B43"/>
          </p15:clr>
        </p15:guide>
        <p15:guide id="7" pos="2993" userDrawn="1">
          <p15:clr>
            <a:srgbClr val="F26B43"/>
          </p15:clr>
        </p15:guide>
        <p15:guide id="8" pos="317" userDrawn="1">
          <p15:clr>
            <a:srgbClr val="F26B43"/>
          </p15:clr>
        </p15:guide>
        <p15:guide id="9" pos="431" userDrawn="1">
          <p15:clr>
            <a:srgbClr val="F26B43"/>
          </p15:clr>
        </p15:guide>
        <p15:guide id="10" pos="5465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em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>
            <a:extLst>
              <a:ext uri="{FF2B5EF4-FFF2-40B4-BE49-F238E27FC236}">
                <a16:creationId xmlns:a16="http://schemas.microsoft.com/office/drawing/2014/main" id="{515C8300-FA19-BD44-8672-649E5FFE0A25}"/>
              </a:ext>
            </a:extLst>
          </p:cNvPr>
          <p:cNvSpPr/>
          <p:nvPr/>
        </p:nvSpPr>
        <p:spPr>
          <a:xfrm>
            <a:off x="182879" y="5120640"/>
            <a:ext cx="4304965" cy="4620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>
              <a:latin typeface="Calibri" panose="020F0502020204030204" pitchFamily="34" charset="0"/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44107C05-8967-BD4D-89D7-24852001329D}"/>
              </a:ext>
            </a:extLst>
          </p:cNvPr>
          <p:cNvSpPr txBox="1"/>
          <p:nvPr/>
        </p:nvSpPr>
        <p:spPr>
          <a:xfrm>
            <a:off x="503238" y="808689"/>
            <a:ext cx="3104743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s-ES_tradnl" sz="900" b="1" dirty="0">
                <a:solidFill>
                  <a:srgbClr val="6C6D6C"/>
                </a:solidFill>
                <a:latin typeface="Calibri" charset="0"/>
                <a:cs typeface="Calibri" charset="0"/>
              </a:rPr>
              <a:t>MODELOS DE NEGOCIO Y STARTUPS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42113407-E348-324A-A444-C1977CF06C02}"/>
              </a:ext>
            </a:extLst>
          </p:cNvPr>
          <p:cNvSpPr/>
          <p:nvPr/>
        </p:nvSpPr>
        <p:spPr>
          <a:xfrm>
            <a:off x="503238" y="3219842"/>
            <a:ext cx="2845526" cy="108561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77800" lvl="0" indent="-177800">
              <a:lnSpc>
                <a:spcPct val="120000"/>
              </a:lnSpc>
              <a:buClr>
                <a:srgbClr val="B6508F"/>
              </a:buClr>
              <a:buSzPct val="100000"/>
              <a:buFont typeface="Arial"/>
              <a:buChar char="•"/>
            </a:pPr>
            <a:r>
              <a:rPr lang="es-ES_tradnl" sz="1200" dirty="0" err="1">
                <a:latin typeface="Graphik-Medium" charset="0"/>
                <a:sym typeface="Calibri"/>
              </a:rPr>
              <a:t>ByteDance</a:t>
            </a:r>
            <a:endParaRPr lang="es-ES_tradnl" sz="1200" dirty="0">
              <a:latin typeface="Graphik-Medium" charset="0"/>
              <a:sym typeface="Calibri"/>
            </a:endParaRPr>
          </a:p>
          <a:p>
            <a:pPr marL="177800" lvl="0" indent="-177800">
              <a:lnSpc>
                <a:spcPct val="120000"/>
              </a:lnSpc>
              <a:buClr>
                <a:srgbClr val="B6508F"/>
              </a:buClr>
              <a:buSzPct val="100000"/>
              <a:buFont typeface="Arial"/>
              <a:buChar char="•"/>
            </a:pPr>
            <a:r>
              <a:rPr lang="es-ES_tradnl" sz="1200" dirty="0" err="1">
                <a:latin typeface="Graphik-Medium" charset="0"/>
                <a:sym typeface="Calibri"/>
              </a:rPr>
              <a:t>SpaceX</a:t>
            </a:r>
            <a:endParaRPr lang="es-ES_tradnl" sz="1200" dirty="0">
              <a:latin typeface="Graphik-Medium" charset="0"/>
              <a:sym typeface="Calibri"/>
            </a:endParaRPr>
          </a:p>
          <a:p>
            <a:pPr marL="177800" lvl="0" indent="-177800">
              <a:lnSpc>
                <a:spcPct val="120000"/>
              </a:lnSpc>
              <a:buClr>
                <a:srgbClr val="B6508F"/>
              </a:buClr>
              <a:buSzPct val="100000"/>
              <a:buFont typeface="Arial"/>
              <a:buChar char="•"/>
            </a:pPr>
            <a:r>
              <a:rPr lang="es-ES_tradnl" sz="1200" dirty="0" err="1">
                <a:latin typeface="Graphik-Medium" charset="0"/>
                <a:sym typeface="Calibri"/>
              </a:rPr>
              <a:t>Shein</a:t>
            </a:r>
            <a:endParaRPr lang="es-ES_tradnl" sz="1200" dirty="0">
              <a:latin typeface="Graphik-Medium" charset="0"/>
              <a:sym typeface="Calibri"/>
            </a:endParaRPr>
          </a:p>
          <a:p>
            <a:pPr marL="177800" lvl="0" indent="-177800">
              <a:lnSpc>
                <a:spcPct val="120000"/>
              </a:lnSpc>
              <a:buClr>
                <a:srgbClr val="B6508F"/>
              </a:buClr>
              <a:buSzPct val="100000"/>
              <a:buFont typeface="Arial"/>
              <a:buChar char="•"/>
            </a:pPr>
            <a:r>
              <a:rPr lang="es-ES_tradnl" sz="1200" dirty="0" err="1">
                <a:latin typeface="Graphik-Medium" charset="0"/>
                <a:sym typeface="Calibri"/>
              </a:rPr>
              <a:t>Stripe</a:t>
            </a:r>
            <a:endParaRPr lang="es-ES_tradnl" sz="1200" dirty="0">
              <a:latin typeface="Graphik-Medium" charset="0"/>
              <a:sym typeface="Calibri"/>
            </a:endParaRPr>
          </a:p>
          <a:p>
            <a:pPr marL="177800" lvl="0" indent="-177800">
              <a:lnSpc>
                <a:spcPct val="120000"/>
              </a:lnSpc>
              <a:buClr>
                <a:srgbClr val="B6508F"/>
              </a:buClr>
              <a:buSzPct val="100000"/>
              <a:buFont typeface="Arial"/>
              <a:buChar char="•"/>
            </a:pPr>
            <a:r>
              <a:rPr lang="es-ES_tradnl" sz="1200" dirty="0" err="1">
                <a:latin typeface="Graphik-Medium" charset="0"/>
                <a:sym typeface="Calibri"/>
              </a:rPr>
              <a:t>Canva</a:t>
            </a:r>
            <a:endParaRPr lang="es-ES_tradnl" sz="1200" dirty="0">
              <a:latin typeface="Graphik-Medium" charset="0"/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DDB70417-93F9-3546-A948-F291B850DD3C}"/>
              </a:ext>
            </a:extLst>
          </p:cNvPr>
          <p:cNvSpPr txBox="1"/>
          <p:nvPr/>
        </p:nvSpPr>
        <p:spPr>
          <a:xfrm>
            <a:off x="743902" y="1819386"/>
            <a:ext cx="1457648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s-ES_tradnl" sz="2000" b="1" dirty="0">
                <a:solidFill>
                  <a:srgbClr val="B6508F"/>
                </a:solidFill>
                <a:latin typeface="Calibri" charset="0"/>
                <a:ea typeface="Calibri" charset="0"/>
                <a:cs typeface="Calibri" charset="0"/>
              </a:rPr>
              <a:t>TEMA 07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40E7E969-CDCD-5843-AE35-9585918A89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464" y="1883411"/>
            <a:ext cx="166865" cy="170453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52F4951B-24A1-9F47-9922-327A8BADC0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2850" y="0"/>
            <a:ext cx="5391150" cy="5715000"/>
          </a:xfrm>
          <a:prstGeom prst="rect">
            <a:avLst/>
          </a:prstGeom>
        </p:spPr>
      </p:pic>
      <p:sp>
        <p:nvSpPr>
          <p:cNvPr id="16" name="Rectángulo 15">
            <a:extLst>
              <a:ext uri="{FF2B5EF4-FFF2-40B4-BE49-F238E27FC236}">
                <a16:creationId xmlns:a16="http://schemas.microsoft.com/office/drawing/2014/main" id="{F0FD55FC-CC47-3843-9601-F1C6C65D99B6}"/>
              </a:ext>
            </a:extLst>
          </p:cNvPr>
          <p:cNvSpPr/>
          <p:nvPr/>
        </p:nvSpPr>
        <p:spPr>
          <a:xfrm>
            <a:off x="503239" y="2177570"/>
            <a:ext cx="3213718" cy="78944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90000"/>
              </a:lnSpc>
            </a:pPr>
            <a:r>
              <a:rPr lang="es-PE" sz="1900" dirty="0">
                <a:latin typeface="Graphik-Medium" charset="0"/>
                <a:ea typeface="Graphik-Medium" charset="0"/>
                <a:cs typeface="Graphik-Medium" charset="0"/>
              </a:rPr>
              <a:t>LAS STARTUPS MÁS </a:t>
            </a:r>
            <a:r>
              <a:rPr lang="es-PE" sz="1900" b="1" dirty="0">
                <a:latin typeface="Graphik Bold" charset="0"/>
                <a:ea typeface="Graphik Bold" charset="0"/>
                <a:cs typeface="Graphik Bold" charset="0"/>
              </a:rPr>
              <a:t>VALIOSAS DEL MUNDO (EMPRESAS UNICORNIO)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8" descr="ByteDance (TikTok): origen y retos de futuro de la startup china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54880" y="2004645"/>
            <a:ext cx="3920808" cy="2613872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8"/>
          <p:cNvSpPr txBox="1"/>
          <p:nvPr/>
        </p:nvSpPr>
        <p:spPr>
          <a:xfrm>
            <a:off x="503110" y="912813"/>
            <a:ext cx="3731539" cy="4231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1725">
              <a:buClr>
                <a:srgbClr val="262626"/>
              </a:buClr>
              <a:buSzPts val="1600"/>
            </a:pPr>
            <a:r>
              <a:rPr lang="es-ES" sz="1500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Empresa matriz de </a:t>
            </a:r>
            <a:r>
              <a:rPr lang="es-ES" sz="1500" dirty="0" err="1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TikTok</a:t>
            </a:r>
            <a:r>
              <a:rPr lang="es-ES" sz="1500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 y una de las más grandes en el espacio de contenido y redes sociales.</a:t>
            </a:r>
          </a:p>
          <a:p>
            <a:pPr marL="180000" marR="0" lvl="0" indent="-168275" algn="l" rtl="0">
              <a:spcBef>
                <a:spcPts val="0"/>
              </a:spcBef>
              <a:spcAft>
                <a:spcPts val="600"/>
              </a:spcAft>
              <a:buClr>
                <a:srgbClr val="262626"/>
              </a:buClr>
              <a:buSzPts val="1600"/>
              <a:buFont typeface="Arial"/>
              <a:buChar char="•"/>
            </a:pPr>
            <a:r>
              <a:rPr lang="es-ES" sz="1500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Opera como una empresa de tecnología.          Se centra en plataformas que abarcan comercio, contenidos, entretenimiento y servicios empresariales.</a:t>
            </a:r>
            <a:endParaRPr sz="1500" dirty="0"/>
          </a:p>
          <a:p>
            <a:pPr marL="180000" marR="0" lvl="0" indent="-168275" algn="l" rtl="0">
              <a:spcBef>
                <a:spcPts val="0"/>
              </a:spcBef>
              <a:spcAft>
                <a:spcPts val="600"/>
              </a:spcAft>
              <a:buClr>
                <a:srgbClr val="262626"/>
              </a:buClr>
              <a:buSzPts val="1600"/>
              <a:buFont typeface="Arial"/>
              <a:buChar char="•"/>
            </a:pPr>
            <a:r>
              <a:rPr lang="es-ES" sz="1500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Ofrece una gama de productos que permiten a los usuarios crear, compartir e interactuar con vídeos cortos y otras formas de contenido digital.</a:t>
            </a:r>
            <a:endParaRPr sz="1500" dirty="0"/>
          </a:p>
          <a:p>
            <a:pPr marL="180000" marR="0" lvl="0" indent="-168275" algn="l" rtl="0">
              <a:spcBef>
                <a:spcPts val="0"/>
              </a:spcBef>
              <a:spcAft>
                <a:spcPts val="600"/>
              </a:spcAft>
              <a:buClr>
                <a:srgbClr val="262626"/>
              </a:buClr>
              <a:buSzPts val="1600"/>
              <a:buFont typeface="Arial"/>
              <a:buChar char="•"/>
            </a:pPr>
            <a:r>
              <a:rPr lang="es-ES" sz="1500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Presta servicios principalmente a sectores como el entretenimiento en línea, la publicidad digital y los servicios de redes sociales.</a:t>
            </a:r>
            <a:endParaRPr sz="1500" dirty="0"/>
          </a:p>
          <a:p>
            <a:pPr marL="180000" marR="0" lvl="0" indent="-168275" algn="l" rtl="0">
              <a:spcBef>
                <a:spcPts val="0"/>
              </a:spcBef>
              <a:spcAft>
                <a:spcPts val="600"/>
              </a:spcAft>
              <a:buClr>
                <a:srgbClr val="262626"/>
              </a:buClr>
              <a:buSzPts val="1600"/>
              <a:buFont typeface="Arial"/>
              <a:buChar char="•"/>
            </a:pPr>
            <a:r>
              <a:rPr lang="es-ES" sz="1500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Fue fundada en 2012 y tiene su sede en Beijing, China.</a:t>
            </a:r>
            <a:endParaRPr sz="1500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0" name="Google Shape;100;p8" descr="Después de TikTok, los semiconductores: ByteDance explora diseñar sus  propios chips basados en ARM"/>
          <p:cNvPicPr preferRelativeResize="0"/>
          <p:nvPr/>
        </p:nvPicPr>
        <p:blipFill rotWithShape="1">
          <a:blip r:embed="rId4">
            <a:alphaModFix/>
          </a:blip>
          <a:srcRect t="19124" b="19530"/>
          <a:stretch/>
        </p:blipFill>
        <p:spPr>
          <a:xfrm>
            <a:off x="5638517" y="1096483"/>
            <a:ext cx="2058080" cy="589194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5">
            <a:extLst>
              <a:ext uri="{FF2B5EF4-FFF2-40B4-BE49-F238E27FC236}">
                <a16:creationId xmlns:a16="http://schemas.microsoft.com/office/drawing/2014/main" id="{D66E5535-BCAC-BA41-97E9-42B90991A122}"/>
              </a:ext>
            </a:extLst>
          </p:cNvPr>
          <p:cNvSpPr/>
          <p:nvPr/>
        </p:nvSpPr>
        <p:spPr>
          <a:xfrm>
            <a:off x="503237" y="376232"/>
            <a:ext cx="3889376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s-ES" sz="10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BYTEDANCE</a:t>
            </a:r>
            <a:endParaRPr lang="es-PE" sz="100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>
            <a:extLst>
              <a:ext uri="{FF2B5EF4-FFF2-40B4-BE49-F238E27FC236}">
                <a16:creationId xmlns:a16="http://schemas.microsoft.com/office/drawing/2014/main" id="{EDE89072-36AD-C540-829A-8BA8939CAE5F}"/>
              </a:ext>
            </a:extLst>
          </p:cNvPr>
          <p:cNvSpPr/>
          <p:nvPr/>
        </p:nvSpPr>
        <p:spPr>
          <a:xfrm>
            <a:off x="503237" y="376232"/>
            <a:ext cx="3889376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s-ES" sz="10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BYTEDANCE</a:t>
            </a:r>
            <a:endParaRPr lang="es-PE" sz="100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5" name="Grupo 4">
            <a:extLst>
              <a:ext uri="{FF2B5EF4-FFF2-40B4-BE49-F238E27FC236}">
                <a16:creationId xmlns:a16="http://schemas.microsoft.com/office/drawing/2014/main" id="{0B2E42A8-3FC6-5647-86ED-88C2B54285AD}"/>
              </a:ext>
            </a:extLst>
          </p:cNvPr>
          <p:cNvGrpSpPr/>
          <p:nvPr/>
        </p:nvGrpSpPr>
        <p:grpSpPr>
          <a:xfrm>
            <a:off x="288323" y="2071428"/>
            <a:ext cx="8387365" cy="2926700"/>
            <a:chOff x="288323" y="1943586"/>
            <a:chExt cx="8771011" cy="3060570"/>
          </a:xfrm>
        </p:grpSpPr>
        <p:sp>
          <p:nvSpPr>
            <p:cNvPr id="6" name="Google Shape;332;p23">
              <a:extLst>
                <a:ext uri="{FF2B5EF4-FFF2-40B4-BE49-F238E27FC236}">
                  <a16:creationId xmlns:a16="http://schemas.microsoft.com/office/drawing/2014/main" id="{2550CD78-138D-7643-806F-437DED5A365B}"/>
                </a:ext>
              </a:extLst>
            </p:cNvPr>
            <p:cNvSpPr/>
            <p:nvPr/>
          </p:nvSpPr>
          <p:spPr>
            <a:xfrm>
              <a:off x="3424238" y="1943586"/>
              <a:ext cx="2705629" cy="501005"/>
            </a:xfrm>
            <a:prstGeom prst="roundRect">
              <a:avLst>
                <a:gd name="adj" fmla="val 18326"/>
              </a:avLst>
            </a:prstGeom>
            <a:solidFill>
              <a:srgbClr val="92C14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11430" lvl="0" indent="0" algn="ctr">
                <a:lnSpc>
                  <a:spcPct val="90000"/>
                </a:lnSpc>
                <a:spcBef>
                  <a:spcPct val="0"/>
                </a:spcBef>
                <a:buSzPts val="2000"/>
                <a:buFont typeface="Arial"/>
                <a:buNone/>
              </a:pPr>
              <a:r>
                <a:rPr lang="es-ES" sz="13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/>
                </a:rPr>
                <a:t>INTELIGENCIA ARTIFICIAL:</a:t>
              </a:r>
            </a:p>
          </p:txBody>
        </p:sp>
        <p:sp>
          <p:nvSpPr>
            <p:cNvPr id="7" name="Google Shape;334;p23">
              <a:extLst>
                <a:ext uri="{FF2B5EF4-FFF2-40B4-BE49-F238E27FC236}">
                  <a16:creationId xmlns:a16="http://schemas.microsoft.com/office/drawing/2014/main" id="{D32AA11E-FF82-2249-937C-A284040899A3}"/>
                </a:ext>
              </a:extLst>
            </p:cNvPr>
            <p:cNvSpPr/>
            <p:nvPr/>
          </p:nvSpPr>
          <p:spPr>
            <a:xfrm>
              <a:off x="3424238" y="2518136"/>
              <a:ext cx="2705629" cy="2486020"/>
            </a:xfrm>
            <a:prstGeom prst="roundRect">
              <a:avLst>
                <a:gd name="adj" fmla="val 3247"/>
              </a:avLst>
            </a:prstGeom>
            <a:solidFill>
              <a:srgbClr val="DDEEC7"/>
            </a:solidFill>
            <a:ln>
              <a:noFill/>
            </a:ln>
          </p:spPr>
          <p:txBody>
            <a:bodyPr spcFirstLastPara="1" wrap="square" lIns="108000" tIns="108000" rIns="108000" bIns="45700" anchor="t" anchorCtr="0">
              <a:noAutofit/>
            </a:bodyPr>
            <a:lstStyle/>
            <a:p>
              <a:pPr marL="138113" lvl="1" indent="-128588">
                <a:spcBef>
                  <a:spcPct val="0"/>
                </a:spcBef>
                <a:spcAft>
                  <a:spcPts val="600"/>
                </a:spcAft>
                <a:buClr>
                  <a:srgbClr val="92C14E"/>
                </a:buClr>
                <a:buSzPct val="100000"/>
                <a:buFont typeface="Arial" panose="020B0604020202020204" pitchFamily="34" charset="0"/>
                <a:buChar char="•"/>
                <a:tabLst>
                  <a:tab pos="3228975" algn="l"/>
                </a:tabLst>
              </a:pPr>
              <a:r>
                <a:rPr lang="es-ES" sz="1300" dirty="0" err="1">
                  <a:solidFill>
                    <a:srgbClr val="262626"/>
                  </a:solidFill>
                  <a:latin typeface="Calibri"/>
                  <a:cs typeface="Calibri"/>
                  <a:sym typeface="Calibri"/>
                </a:rPr>
                <a:t>ByteDance</a:t>
              </a:r>
              <a:r>
                <a:rPr lang="es-ES" sz="1300" dirty="0">
                  <a:solidFill>
                    <a:srgbClr val="262626"/>
                  </a:solidFill>
                  <a:latin typeface="Calibri"/>
                  <a:cs typeface="Calibri"/>
                  <a:sym typeface="Calibri"/>
                </a:rPr>
                <a:t> utiliza algoritmos avanzados de IA y aprendizaje automático no solo en </a:t>
              </a:r>
              <a:r>
                <a:rPr lang="es-ES" sz="1300" dirty="0" err="1">
                  <a:solidFill>
                    <a:srgbClr val="262626"/>
                  </a:solidFill>
                  <a:latin typeface="Calibri"/>
                  <a:cs typeface="Calibri"/>
                  <a:sym typeface="Calibri"/>
                </a:rPr>
                <a:t>TikTok</a:t>
              </a:r>
              <a:r>
                <a:rPr lang="es-ES" sz="1300" dirty="0">
                  <a:solidFill>
                    <a:srgbClr val="262626"/>
                  </a:solidFill>
                  <a:latin typeface="Calibri"/>
                  <a:cs typeface="Calibri"/>
                  <a:sym typeface="Calibri"/>
                </a:rPr>
                <a:t>, sino también en otras plataformas como </a:t>
              </a:r>
              <a:r>
                <a:rPr lang="es-ES" sz="1300" dirty="0" err="1">
                  <a:solidFill>
                    <a:srgbClr val="262626"/>
                  </a:solidFill>
                  <a:latin typeface="Calibri"/>
                  <a:cs typeface="Calibri"/>
                  <a:sym typeface="Calibri"/>
                </a:rPr>
                <a:t>Toutiao</a:t>
              </a:r>
              <a:r>
                <a:rPr lang="es-ES" sz="1300" dirty="0">
                  <a:solidFill>
                    <a:srgbClr val="262626"/>
                  </a:solidFill>
                  <a:latin typeface="Calibri"/>
                  <a:cs typeface="Calibri"/>
                  <a:sym typeface="Calibri"/>
                </a:rPr>
                <a:t>, para personalizar noticias y contenido a los intereses específicos de cada usuario.</a:t>
              </a:r>
              <a:endParaRPr lang="es-ES" sz="1300" dirty="0">
                <a:solidFill>
                  <a:srgbClr val="262626"/>
                </a:solidFill>
                <a:latin typeface="Calibri"/>
                <a:cs typeface="Calibri"/>
              </a:endParaRPr>
            </a:p>
          </p:txBody>
        </p:sp>
        <p:grpSp>
          <p:nvGrpSpPr>
            <p:cNvPr id="8" name="Agrupar 4">
              <a:extLst>
                <a:ext uri="{FF2B5EF4-FFF2-40B4-BE49-F238E27FC236}">
                  <a16:creationId xmlns:a16="http://schemas.microsoft.com/office/drawing/2014/main" id="{906543FF-49F8-2842-B9A5-D2D44CCC0F4E}"/>
                </a:ext>
              </a:extLst>
            </p:cNvPr>
            <p:cNvGrpSpPr/>
            <p:nvPr/>
          </p:nvGrpSpPr>
          <p:grpSpPr>
            <a:xfrm>
              <a:off x="3209323" y="1992215"/>
              <a:ext cx="459474" cy="403823"/>
              <a:chOff x="5892512" y="2805541"/>
              <a:chExt cx="459474" cy="403823"/>
            </a:xfrm>
          </p:grpSpPr>
          <p:sp>
            <p:nvSpPr>
              <p:cNvPr id="21" name="Elipse 20">
                <a:extLst>
                  <a:ext uri="{FF2B5EF4-FFF2-40B4-BE49-F238E27FC236}">
                    <a16:creationId xmlns:a16="http://schemas.microsoft.com/office/drawing/2014/main" id="{E69FF7AA-ABAB-8C47-A5B1-C4AE6B7F9A08}"/>
                  </a:ext>
                </a:extLst>
              </p:cNvPr>
              <p:cNvSpPr/>
              <p:nvPr/>
            </p:nvSpPr>
            <p:spPr>
              <a:xfrm>
                <a:off x="5956277" y="2824919"/>
                <a:ext cx="395709" cy="376075"/>
              </a:xfrm>
              <a:prstGeom prst="ellipse">
                <a:avLst/>
              </a:prstGeom>
              <a:solidFill>
                <a:srgbClr val="6A8F3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sz="1300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2" name="Elipse 21">
                <a:extLst>
                  <a:ext uri="{FF2B5EF4-FFF2-40B4-BE49-F238E27FC236}">
                    <a16:creationId xmlns:a16="http://schemas.microsoft.com/office/drawing/2014/main" id="{E444B1E7-3FFE-184B-8D0B-5E7EC60FEBA4}"/>
                  </a:ext>
                </a:extLst>
              </p:cNvPr>
              <p:cNvSpPr/>
              <p:nvPr/>
            </p:nvSpPr>
            <p:spPr>
              <a:xfrm>
                <a:off x="5892512" y="2805541"/>
                <a:ext cx="424906" cy="40382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sz="1300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3" name="Triángulo 22">
                <a:extLst>
                  <a:ext uri="{FF2B5EF4-FFF2-40B4-BE49-F238E27FC236}">
                    <a16:creationId xmlns:a16="http://schemas.microsoft.com/office/drawing/2014/main" id="{F7CDAFD7-0A5D-364D-A1C6-EEA84FD154AF}"/>
                  </a:ext>
                </a:extLst>
              </p:cNvPr>
              <p:cNvSpPr/>
              <p:nvPr/>
            </p:nvSpPr>
            <p:spPr>
              <a:xfrm rot="5400000">
                <a:off x="6076285" y="2946262"/>
                <a:ext cx="186870" cy="122381"/>
              </a:xfrm>
              <a:prstGeom prst="triangle">
                <a:avLst/>
              </a:prstGeom>
              <a:solidFill>
                <a:srgbClr val="92C14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sz="1300" dirty="0">
                  <a:latin typeface="Calibri" panose="020F0502020204030204" pitchFamily="34" charset="0"/>
                </a:endParaRPr>
              </a:p>
            </p:txBody>
          </p:sp>
        </p:grpSp>
        <p:sp>
          <p:nvSpPr>
            <p:cNvPr id="9" name="Google Shape;332;p23">
              <a:extLst>
                <a:ext uri="{FF2B5EF4-FFF2-40B4-BE49-F238E27FC236}">
                  <a16:creationId xmlns:a16="http://schemas.microsoft.com/office/drawing/2014/main" id="{9B2A6D02-8E2F-E941-99CC-25CAC9DC64DE}"/>
                </a:ext>
              </a:extLst>
            </p:cNvPr>
            <p:cNvSpPr/>
            <p:nvPr/>
          </p:nvSpPr>
          <p:spPr>
            <a:xfrm>
              <a:off x="503238" y="1943586"/>
              <a:ext cx="2705629" cy="501005"/>
            </a:xfrm>
            <a:prstGeom prst="roundRect">
              <a:avLst>
                <a:gd name="adj" fmla="val 18326"/>
              </a:avLst>
            </a:prstGeom>
            <a:solidFill>
              <a:srgbClr val="EE46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11430" lvl="0" indent="0" algn="ctr">
                <a:lnSpc>
                  <a:spcPct val="90000"/>
                </a:lnSpc>
                <a:spcBef>
                  <a:spcPct val="0"/>
                </a:spcBef>
                <a:buSzPts val="2000"/>
                <a:buFont typeface="Arial"/>
                <a:buNone/>
              </a:pPr>
              <a:r>
                <a:rPr lang="es-ES" sz="13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/>
                </a:rPr>
                <a:t>TIK TOK/DOUYIN:</a:t>
              </a:r>
            </a:p>
          </p:txBody>
        </p:sp>
        <p:sp>
          <p:nvSpPr>
            <p:cNvPr id="10" name="Google Shape;334;p23">
              <a:extLst>
                <a:ext uri="{FF2B5EF4-FFF2-40B4-BE49-F238E27FC236}">
                  <a16:creationId xmlns:a16="http://schemas.microsoft.com/office/drawing/2014/main" id="{77A140DC-CC0F-1C4B-9716-35F03B877AE9}"/>
                </a:ext>
              </a:extLst>
            </p:cNvPr>
            <p:cNvSpPr/>
            <p:nvPr/>
          </p:nvSpPr>
          <p:spPr>
            <a:xfrm>
              <a:off x="503238" y="2518137"/>
              <a:ext cx="2705629" cy="2486019"/>
            </a:xfrm>
            <a:prstGeom prst="roundRect">
              <a:avLst>
                <a:gd name="adj" fmla="val 3924"/>
              </a:avLst>
            </a:prstGeom>
            <a:solidFill>
              <a:srgbClr val="FFD8D4"/>
            </a:solidFill>
            <a:ln>
              <a:noFill/>
            </a:ln>
          </p:spPr>
          <p:txBody>
            <a:bodyPr spcFirstLastPara="1" wrap="square" lIns="108000" tIns="108000" rIns="108000" bIns="45700" anchor="t" anchorCtr="0">
              <a:noAutofit/>
            </a:bodyPr>
            <a:lstStyle/>
            <a:p>
              <a:pPr marL="138113" lvl="1" indent="-128588">
                <a:spcBef>
                  <a:spcPct val="0"/>
                </a:spcBef>
                <a:spcAft>
                  <a:spcPts val="600"/>
                </a:spcAft>
                <a:buClr>
                  <a:srgbClr val="EE4639"/>
                </a:buClr>
                <a:buSzPct val="100000"/>
                <a:buFont typeface="Arial" panose="020B0604020202020204" pitchFamily="34" charset="0"/>
                <a:buChar char="•"/>
                <a:tabLst>
                  <a:tab pos="3228975" algn="l"/>
                </a:tabLst>
              </a:pPr>
              <a:r>
                <a:rPr lang="es-ES" sz="1300" dirty="0">
                  <a:solidFill>
                    <a:srgbClr val="262626"/>
                  </a:solidFill>
                  <a:latin typeface="Calibri"/>
                  <a:cs typeface="Calibri"/>
                  <a:sym typeface="Calibri"/>
                </a:rPr>
                <a:t>La aplicación de videos cortos ha revolucionado la forma en que las personas consumen y crean contenido. Su algoritmo de recomendación altamente preciso mantiene a los usuarios enganchados, personalizando el contenido mostrado en función de sus preferencias y comportamientos.</a:t>
              </a:r>
              <a:endParaRPr lang="es-ES" sz="1300" dirty="0">
                <a:solidFill>
                  <a:srgbClr val="262626"/>
                </a:solidFill>
                <a:latin typeface="Calibri"/>
                <a:cs typeface="Calibri"/>
              </a:endParaRPr>
            </a:p>
          </p:txBody>
        </p:sp>
        <p:grpSp>
          <p:nvGrpSpPr>
            <p:cNvPr id="11" name="Agrupar 4">
              <a:extLst>
                <a:ext uri="{FF2B5EF4-FFF2-40B4-BE49-F238E27FC236}">
                  <a16:creationId xmlns:a16="http://schemas.microsoft.com/office/drawing/2014/main" id="{51BB5C1D-1256-744E-951A-3F644D4F796A}"/>
                </a:ext>
              </a:extLst>
            </p:cNvPr>
            <p:cNvGrpSpPr/>
            <p:nvPr/>
          </p:nvGrpSpPr>
          <p:grpSpPr>
            <a:xfrm>
              <a:off x="288323" y="1992215"/>
              <a:ext cx="459474" cy="403823"/>
              <a:chOff x="5892512" y="2805541"/>
              <a:chExt cx="459474" cy="403823"/>
            </a:xfrm>
          </p:grpSpPr>
          <p:sp>
            <p:nvSpPr>
              <p:cNvPr id="18" name="Elipse 17">
                <a:extLst>
                  <a:ext uri="{FF2B5EF4-FFF2-40B4-BE49-F238E27FC236}">
                    <a16:creationId xmlns:a16="http://schemas.microsoft.com/office/drawing/2014/main" id="{3D50E83C-F70F-0F41-8A1D-502443D4E8CF}"/>
                  </a:ext>
                </a:extLst>
              </p:cNvPr>
              <p:cNvSpPr/>
              <p:nvPr/>
            </p:nvSpPr>
            <p:spPr>
              <a:xfrm>
                <a:off x="5956277" y="2824919"/>
                <a:ext cx="395709" cy="376075"/>
              </a:xfrm>
              <a:prstGeom prst="ellipse">
                <a:avLst/>
              </a:prstGeom>
              <a:solidFill>
                <a:srgbClr val="B736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sz="1300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19" name="Elipse 18">
                <a:extLst>
                  <a:ext uri="{FF2B5EF4-FFF2-40B4-BE49-F238E27FC236}">
                    <a16:creationId xmlns:a16="http://schemas.microsoft.com/office/drawing/2014/main" id="{FCD56196-91F5-744E-8578-67DA950DC03B}"/>
                  </a:ext>
                </a:extLst>
              </p:cNvPr>
              <p:cNvSpPr/>
              <p:nvPr/>
            </p:nvSpPr>
            <p:spPr>
              <a:xfrm>
                <a:off x="5892512" y="2805541"/>
                <a:ext cx="424906" cy="40382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sz="1300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0" name="Triángulo 19">
                <a:extLst>
                  <a:ext uri="{FF2B5EF4-FFF2-40B4-BE49-F238E27FC236}">
                    <a16:creationId xmlns:a16="http://schemas.microsoft.com/office/drawing/2014/main" id="{D7C0BD98-E7A2-2845-899F-34008E46B8CF}"/>
                  </a:ext>
                </a:extLst>
              </p:cNvPr>
              <p:cNvSpPr/>
              <p:nvPr/>
            </p:nvSpPr>
            <p:spPr>
              <a:xfrm rot="5400000">
                <a:off x="6076285" y="2946262"/>
                <a:ext cx="186870" cy="122381"/>
              </a:xfrm>
              <a:prstGeom prst="triangle">
                <a:avLst/>
              </a:prstGeom>
              <a:solidFill>
                <a:srgbClr val="EE463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sz="1300" dirty="0">
                  <a:latin typeface="Calibri" panose="020F0502020204030204" pitchFamily="34" charset="0"/>
                </a:endParaRPr>
              </a:p>
            </p:txBody>
          </p:sp>
        </p:grpSp>
        <p:sp>
          <p:nvSpPr>
            <p:cNvPr id="12" name="Google Shape;332;p23">
              <a:extLst>
                <a:ext uri="{FF2B5EF4-FFF2-40B4-BE49-F238E27FC236}">
                  <a16:creationId xmlns:a16="http://schemas.microsoft.com/office/drawing/2014/main" id="{E086C330-D77E-3C41-9549-7F6E395C4A30}"/>
                </a:ext>
              </a:extLst>
            </p:cNvPr>
            <p:cNvSpPr/>
            <p:nvPr/>
          </p:nvSpPr>
          <p:spPr>
            <a:xfrm>
              <a:off x="6353705" y="1943586"/>
              <a:ext cx="2705629" cy="501005"/>
            </a:xfrm>
            <a:prstGeom prst="roundRect">
              <a:avLst>
                <a:gd name="adj" fmla="val 18326"/>
              </a:avLst>
            </a:prstGeom>
            <a:solidFill>
              <a:srgbClr val="7150A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s-ES" sz="13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DIVERSIFICACIÓN DE PRODUCTOS:</a:t>
              </a:r>
              <a:endParaRPr lang="es-ES" sz="1300" b="1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334;p23">
              <a:extLst>
                <a:ext uri="{FF2B5EF4-FFF2-40B4-BE49-F238E27FC236}">
                  <a16:creationId xmlns:a16="http://schemas.microsoft.com/office/drawing/2014/main" id="{25B09424-33EC-6449-8919-05DFB2D9B5BF}"/>
                </a:ext>
              </a:extLst>
            </p:cNvPr>
            <p:cNvSpPr/>
            <p:nvPr/>
          </p:nvSpPr>
          <p:spPr>
            <a:xfrm>
              <a:off x="6353705" y="2518137"/>
              <a:ext cx="2705629" cy="2486019"/>
            </a:xfrm>
            <a:prstGeom prst="roundRect">
              <a:avLst>
                <a:gd name="adj" fmla="val 3247"/>
              </a:avLst>
            </a:prstGeom>
            <a:solidFill>
              <a:srgbClr val="E3DCED"/>
            </a:solidFill>
            <a:ln>
              <a:noFill/>
            </a:ln>
          </p:spPr>
          <p:txBody>
            <a:bodyPr spcFirstLastPara="1" wrap="square" lIns="108000" tIns="108000" rIns="108000" bIns="45700" anchor="t" anchorCtr="0">
              <a:noAutofit/>
            </a:bodyPr>
            <a:lstStyle/>
            <a:p>
              <a:pPr marL="138113" lvl="1" indent="-128588">
                <a:spcBef>
                  <a:spcPct val="0"/>
                </a:spcBef>
                <a:spcAft>
                  <a:spcPts val="600"/>
                </a:spcAft>
                <a:buClr>
                  <a:srgbClr val="7150A0"/>
                </a:buClr>
                <a:buSzPct val="100000"/>
                <a:buFont typeface="Arial" panose="020B0604020202020204" pitchFamily="34" charset="0"/>
                <a:buChar char="•"/>
                <a:tabLst>
                  <a:tab pos="3228975" algn="l"/>
                </a:tabLst>
              </a:pPr>
              <a:r>
                <a:rPr lang="es-ES" sz="1300" dirty="0">
                  <a:solidFill>
                    <a:srgbClr val="262626"/>
                  </a:solidFill>
                  <a:latin typeface="Calibri"/>
                  <a:cs typeface="Calibri"/>
                  <a:sym typeface="Calibri"/>
                </a:rPr>
                <a:t>Además de </a:t>
              </a:r>
              <a:r>
                <a:rPr lang="es-ES" sz="1300" dirty="0" err="1">
                  <a:solidFill>
                    <a:srgbClr val="262626"/>
                  </a:solidFill>
                  <a:latin typeface="Calibri"/>
                  <a:cs typeface="Calibri"/>
                  <a:sym typeface="Calibri"/>
                </a:rPr>
                <a:t>TikTok</a:t>
              </a:r>
              <a:r>
                <a:rPr lang="es-ES" sz="1300" dirty="0">
                  <a:solidFill>
                    <a:srgbClr val="262626"/>
                  </a:solidFill>
                  <a:latin typeface="Calibri"/>
                  <a:cs typeface="Calibri"/>
                  <a:sym typeface="Calibri"/>
                </a:rPr>
                <a:t> y </a:t>
              </a:r>
              <a:r>
                <a:rPr lang="es-ES" sz="1300" dirty="0" err="1">
                  <a:solidFill>
                    <a:srgbClr val="262626"/>
                  </a:solidFill>
                  <a:latin typeface="Calibri"/>
                  <a:cs typeface="Calibri"/>
                  <a:sym typeface="Calibri"/>
                </a:rPr>
                <a:t>Douyin</a:t>
              </a:r>
              <a:r>
                <a:rPr lang="es-ES" sz="1300" dirty="0">
                  <a:solidFill>
                    <a:srgbClr val="262626"/>
                  </a:solidFill>
                  <a:latin typeface="Calibri"/>
                  <a:cs typeface="Calibri"/>
                  <a:sym typeface="Calibri"/>
                </a:rPr>
                <a:t>, </a:t>
              </a:r>
              <a:r>
                <a:rPr lang="es-ES" sz="1300" dirty="0" err="1">
                  <a:solidFill>
                    <a:srgbClr val="262626"/>
                  </a:solidFill>
                  <a:latin typeface="Calibri"/>
                  <a:cs typeface="Calibri"/>
                  <a:sym typeface="Calibri"/>
                </a:rPr>
                <a:t>ByteDance</a:t>
              </a:r>
              <a:r>
                <a:rPr lang="es-ES" sz="1300" dirty="0">
                  <a:solidFill>
                    <a:srgbClr val="262626"/>
                  </a:solidFill>
                  <a:latin typeface="Calibri"/>
                  <a:cs typeface="Calibri"/>
                  <a:sym typeface="Calibri"/>
                </a:rPr>
                <a:t> ha lanzado una variedad de aplicaciones que abarcan desde la educación hasta la productividad, como la plataforma de aprendizaje K12 y la herramienta de colaboración empresarial </a:t>
              </a:r>
              <a:r>
                <a:rPr lang="es-ES" sz="1300" dirty="0" err="1">
                  <a:solidFill>
                    <a:srgbClr val="262626"/>
                  </a:solidFill>
                  <a:latin typeface="Calibri"/>
                  <a:cs typeface="Calibri"/>
                  <a:sym typeface="Calibri"/>
                </a:rPr>
                <a:t>Lark</a:t>
              </a:r>
              <a:r>
                <a:rPr lang="es-ES" sz="1300" dirty="0">
                  <a:solidFill>
                    <a:srgbClr val="262626"/>
                  </a:solidFill>
                  <a:latin typeface="Calibri"/>
                  <a:cs typeface="Calibri"/>
                  <a:sym typeface="Calibri"/>
                </a:rPr>
                <a:t> (</a:t>
              </a:r>
              <a:r>
                <a:rPr lang="es-ES" sz="1300" dirty="0" err="1">
                  <a:solidFill>
                    <a:srgbClr val="262626"/>
                  </a:solidFill>
                  <a:latin typeface="Calibri"/>
                  <a:cs typeface="Calibri"/>
                  <a:sym typeface="Calibri"/>
                </a:rPr>
                <a:t>Feishu</a:t>
              </a:r>
              <a:r>
                <a:rPr lang="es-ES" sz="1300" dirty="0">
                  <a:solidFill>
                    <a:srgbClr val="262626"/>
                  </a:solidFill>
                  <a:latin typeface="Calibri"/>
                  <a:cs typeface="Calibri"/>
                  <a:sym typeface="Calibri"/>
                </a:rPr>
                <a:t>).</a:t>
              </a:r>
              <a:endParaRPr lang="es-ES" sz="1300" dirty="0">
                <a:solidFill>
                  <a:srgbClr val="262626"/>
                </a:solidFill>
                <a:latin typeface="Calibri"/>
                <a:cs typeface="Calibri"/>
              </a:endParaRPr>
            </a:p>
          </p:txBody>
        </p:sp>
        <p:grpSp>
          <p:nvGrpSpPr>
            <p:cNvPr id="14" name="Agrupar 4">
              <a:extLst>
                <a:ext uri="{FF2B5EF4-FFF2-40B4-BE49-F238E27FC236}">
                  <a16:creationId xmlns:a16="http://schemas.microsoft.com/office/drawing/2014/main" id="{91FF4CBD-EFD6-FE48-8286-4D2E1D2C5E0D}"/>
                </a:ext>
              </a:extLst>
            </p:cNvPr>
            <p:cNvGrpSpPr/>
            <p:nvPr/>
          </p:nvGrpSpPr>
          <p:grpSpPr>
            <a:xfrm>
              <a:off x="6138790" y="1992215"/>
              <a:ext cx="459474" cy="403823"/>
              <a:chOff x="5892512" y="2805541"/>
              <a:chExt cx="459474" cy="403823"/>
            </a:xfrm>
          </p:grpSpPr>
          <p:sp>
            <p:nvSpPr>
              <p:cNvPr id="15" name="Elipse 14">
                <a:extLst>
                  <a:ext uri="{FF2B5EF4-FFF2-40B4-BE49-F238E27FC236}">
                    <a16:creationId xmlns:a16="http://schemas.microsoft.com/office/drawing/2014/main" id="{414F1F45-F3FC-5D42-B9A8-46519422BA65}"/>
                  </a:ext>
                </a:extLst>
              </p:cNvPr>
              <p:cNvSpPr/>
              <p:nvPr/>
            </p:nvSpPr>
            <p:spPr>
              <a:xfrm>
                <a:off x="5956277" y="2824919"/>
                <a:ext cx="395709" cy="376075"/>
              </a:xfrm>
              <a:prstGeom prst="ellipse">
                <a:avLst/>
              </a:prstGeom>
              <a:solidFill>
                <a:srgbClr val="593E7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sz="1300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16" name="Elipse 15">
                <a:extLst>
                  <a:ext uri="{FF2B5EF4-FFF2-40B4-BE49-F238E27FC236}">
                    <a16:creationId xmlns:a16="http://schemas.microsoft.com/office/drawing/2014/main" id="{F178C192-D166-D149-AD90-D7B00F1E8FD8}"/>
                  </a:ext>
                </a:extLst>
              </p:cNvPr>
              <p:cNvSpPr/>
              <p:nvPr/>
            </p:nvSpPr>
            <p:spPr>
              <a:xfrm>
                <a:off x="5892512" y="2805541"/>
                <a:ext cx="424906" cy="40382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sz="1300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17" name="Triángulo 16">
                <a:extLst>
                  <a:ext uri="{FF2B5EF4-FFF2-40B4-BE49-F238E27FC236}">
                    <a16:creationId xmlns:a16="http://schemas.microsoft.com/office/drawing/2014/main" id="{FFF79DFD-1347-834E-92C5-B1BC9D7A7492}"/>
                  </a:ext>
                </a:extLst>
              </p:cNvPr>
              <p:cNvSpPr/>
              <p:nvPr/>
            </p:nvSpPr>
            <p:spPr>
              <a:xfrm rot="5400000">
                <a:off x="6076285" y="2946262"/>
                <a:ext cx="186870" cy="122381"/>
              </a:xfrm>
              <a:prstGeom prst="triangle">
                <a:avLst/>
              </a:prstGeom>
              <a:solidFill>
                <a:srgbClr val="715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sz="1300" dirty="0">
                  <a:latin typeface="Calibri" panose="020F0502020204030204" pitchFamily="34" charset="0"/>
                </a:endParaRPr>
              </a:p>
            </p:txBody>
          </p:sp>
        </p:grpSp>
      </p:grpSp>
      <p:sp>
        <p:nvSpPr>
          <p:cNvPr id="24" name="Google Shape;106;p9">
            <a:extLst>
              <a:ext uri="{FF2B5EF4-FFF2-40B4-BE49-F238E27FC236}">
                <a16:creationId xmlns:a16="http://schemas.microsoft.com/office/drawing/2014/main" id="{EC3E3BFE-035F-8B4A-8266-A3C31256BC1A}"/>
              </a:ext>
            </a:extLst>
          </p:cNvPr>
          <p:cNvSpPr txBox="1"/>
          <p:nvPr/>
        </p:nvSpPr>
        <p:spPr>
          <a:xfrm>
            <a:off x="498614" y="908652"/>
            <a:ext cx="8164200" cy="1031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1725" marR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1600" b="1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CARACTERÍSTICAS</a:t>
            </a:r>
            <a:endParaRPr dirty="0"/>
          </a:p>
          <a:p>
            <a:pPr marL="11725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b="1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Valoración:</a:t>
            </a:r>
            <a:r>
              <a:rPr lang="es-ES" b="1" dirty="0">
                <a:ea typeface="Calibri"/>
              </a:rPr>
              <a:t> </a:t>
            </a:r>
            <a:r>
              <a:rPr lang="es-ES" sz="1600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$225 mil millones</a:t>
            </a:r>
          </a:p>
          <a:p>
            <a:pPr marL="11725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11725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b="1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Innovación disruptiva:</a:t>
            </a:r>
            <a:endParaRPr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BAA88F87-7A0C-624D-AD6B-7AA5AF0D4A3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51389" y="2815655"/>
            <a:ext cx="3924300" cy="2381820"/>
          </a:xfrm>
          <a:prstGeom prst="rect">
            <a:avLst/>
          </a:prstGeom>
        </p:spPr>
      </p:pic>
      <p:pic>
        <p:nvPicPr>
          <p:cNvPr id="116" name="Google Shape;116;p10" descr="Liệu TikTok tương lai sẽ trở thành sàn giao dịch TMĐT theo định hướng của  ByteDance? - Thông Tin Cập Nhật Tài Chính"/>
          <p:cNvPicPr preferRelativeResize="0"/>
          <p:nvPr/>
        </p:nvPicPr>
        <p:blipFill rotWithShape="1">
          <a:blip r:embed="rId4">
            <a:alphaModFix/>
          </a:blip>
          <a:srcRect b="9258"/>
          <a:stretch/>
        </p:blipFill>
        <p:spPr>
          <a:xfrm>
            <a:off x="4751387" y="488870"/>
            <a:ext cx="3924299" cy="2276206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0"/>
          <p:cNvSpPr txBox="1"/>
          <p:nvPr/>
        </p:nvSpPr>
        <p:spPr>
          <a:xfrm>
            <a:off x="503238" y="912813"/>
            <a:ext cx="3889375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1725" marR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1600" b="1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Crecimiento rápido</a:t>
            </a:r>
            <a:endParaRPr lang="es-E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0540D9B-6C7D-5C4C-8AD3-ECBAD78040E2}"/>
              </a:ext>
            </a:extLst>
          </p:cNvPr>
          <p:cNvSpPr/>
          <p:nvPr/>
        </p:nvSpPr>
        <p:spPr>
          <a:xfrm>
            <a:off x="503237" y="376232"/>
            <a:ext cx="3889376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s-ES" sz="10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BYTEDANCE</a:t>
            </a:r>
            <a:endParaRPr lang="es-PE" sz="100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41B5C614-9633-0245-8E85-E119566B1ED8}"/>
              </a:ext>
            </a:extLst>
          </p:cNvPr>
          <p:cNvSpPr/>
          <p:nvPr/>
        </p:nvSpPr>
        <p:spPr>
          <a:xfrm>
            <a:off x="793981" y="1339213"/>
            <a:ext cx="3539480" cy="12003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1725" marR="0" lvl="0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</a:pPr>
            <a:r>
              <a:rPr lang="es-ES" sz="1300" b="1" dirty="0">
                <a:solidFill>
                  <a:srgbClr val="EE4639"/>
                </a:solidFill>
                <a:latin typeface="Calibri" charset="0"/>
                <a:cs typeface="Calibri" charset="0"/>
                <a:sym typeface="Calibri"/>
              </a:rPr>
              <a:t>EXPANSIÓN GLOBAL: </a:t>
            </a:r>
          </a:p>
          <a:p>
            <a:pPr marL="11725" marR="0" lvl="0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</a:pPr>
            <a:r>
              <a:rPr lang="es-ES" sz="1300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Desde su lanzamiento, </a:t>
            </a:r>
            <a:r>
              <a:rPr lang="es-ES" sz="1300" dirty="0" err="1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Tik</a:t>
            </a:r>
            <a:r>
              <a:rPr lang="es-ES" sz="1300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ES" sz="1300" dirty="0" err="1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Tok</a:t>
            </a:r>
            <a:r>
              <a:rPr lang="es-ES" sz="1300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 ha experimentado un crecimiento meteórico, logrando cientos de millones de descargas en todo el mundo y convirtiéndose en una de las aplicaciones más populares en múltiples países.</a:t>
            </a:r>
            <a:endParaRPr lang="es-ES" sz="1300" dirty="0"/>
          </a:p>
        </p:txBody>
      </p: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05127EB8-90BF-5E43-963D-61285BF189CA}"/>
              </a:ext>
            </a:extLst>
          </p:cNvPr>
          <p:cNvCxnSpPr>
            <a:cxnSpLocks/>
          </p:cNvCxnSpPr>
          <p:nvPr/>
        </p:nvCxnSpPr>
        <p:spPr>
          <a:xfrm>
            <a:off x="579579" y="1542083"/>
            <a:ext cx="0" cy="1273571"/>
          </a:xfrm>
          <a:prstGeom prst="line">
            <a:avLst/>
          </a:prstGeom>
          <a:ln w="12700">
            <a:solidFill>
              <a:srgbClr val="EE46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ángulo 10">
            <a:extLst>
              <a:ext uri="{FF2B5EF4-FFF2-40B4-BE49-F238E27FC236}">
                <a16:creationId xmlns:a16="http://schemas.microsoft.com/office/drawing/2014/main" id="{54376099-4A2D-EA4B-A178-5005967E2B2F}"/>
              </a:ext>
            </a:extLst>
          </p:cNvPr>
          <p:cNvSpPr/>
          <p:nvPr/>
        </p:nvSpPr>
        <p:spPr>
          <a:xfrm>
            <a:off x="793981" y="2815654"/>
            <a:ext cx="3598632" cy="12003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1725" marR="0" lvl="0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</a:pPr>
            <a:r>
              <a:rPr lang="es-ES" sz="1300" b="1" dirty="0">
                <a:solidFill>
                  <a:srgbClr val="EE4639"/>
                </a:solidFill>
                <a:latin typeface="Calibri" charset="0"/>
                <a:cs typeface="Calibri" charset="0"/>
                <a:sym typeface="Calibri"/>
              </a:rPr>
              <a:t>ESTRATEGIAS DE MERCADO:</a:t>
            </a:r>
            <a:r>
              <a:rPr lang="es-ES" sz="1300" b="1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pPr marL="11725" marR="0" lvl="0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</a:pPr>
            <a:r>
              <a:rPr lang="es-ES" sz="1300" dirty="0" err="1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ByteDance</a:t>
            </a:r>
            <a:r>
              <a:rPr lang="es-ES" sz="1300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 ha adoptado una estrategia agresiva de adquisición y expansión. La compra de </a:t>
            </a:r>
            <a:r>
              <a:rPr lang="es-ES" sz="1300" dirty="0" err="1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Musical.ly</a:t>
            </a:r>
            <a:r>
              <a:rPr lang="es-ES" sz="1300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 y su fusión con </a:t>
            </a:r>
            <a:r>
              <a:rPr lang="es-ES" sz="1300" dirty="0" err="1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Tik</a:t>
            </a:r>
            <a:r>
              <a:rPr lang="es-ES" sz="1300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ES" sz="1300" dirty="0" err="1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Tok</a:t>
            </a:r>
            <a:r>
              <a:rPr lang="es-ES" sz="1300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 permitió a la empresa captar una base de usuarios joven en América del Norte </a:t>
            </a:r>
            <a:br>
              <a:rPr lang="es-ES" sz="1300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s-ES" sz="1300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y Europa.</a:t>
            </a:r>
            <a:endParaRPr lang="es-ES" sz="1300" dirty="0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7B7A0DC8-B50E-F443-A248-7933F7DBCCE0}"/>
              </a:ext>
            </a:extLst>
          </p:cNvPr>
          <p:cNvSpPr/>
          <p:nvPr/>
        </p:nvSpPr>
        <p:spPr>
          <a:xfrm>
            <a:off x="793981" y="4233714"/>
            <a:ext cx="3598632" cy="100027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1725" marR="0" lvl="0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</a:pPr>
            <a:r>
              <a:rPr lang="es-ES" sz="1300" b="1" dirty="0">
                <a:solidFill>
                  <a:srgbClr val="EE4639"/>
                </a:solidFill>
                <a:latin typeface="Calibri" charset="0"/>
                <a:cs typeface="Calibri" charset="0"/>
                <a:sym typeface="Calibri"/>
              </a:rPr>
              <a:t>INCREMENTO DE INGRESOS: </a:t>
            </a:r>
          </a:p>
          <a:p>
            <a:pPr marL="11725" marR="0" lvl="0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</a:pPr>
            <a:r>
              <a:rPr lang="es-ES" sz="1300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La empresa ha diversificado sus fuentes de ingresos más allá de la publicidad, incluyendo e-</a:t>
            </a:r>
            <a:r>
              <a:rPr lang="es-ES" sz="1300" dirty="0" err="1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commerce</a:t>
            </a:r>
            <a:r>
              <a:rPr lang="es-ES" sz="1300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 y servicios de valor agregado dentro de sus aplicaciones.</a:t>
            </a:r>
            <a:endParaRPr lang="es-ES" sz="1300" dirty="0"/>
          </a:p>
        </p:txBody>
      </p:sp>
      <p:sp>
        <p:nvSpPr>
          <p:cNvPr id="13" name="Más 12">
            <a:extLst>
              <a:ext uri="{FF2B5EF4-FFF2-40B4-BE49-F238E27FC236}">
                <a16:creationId xmlns:a16="http://schemas.microsoft.com/office/drawing/2014/main" id="{6476CFB7-CD70-924E-830E-1C548BC906D3}"/>
              </a:ext>
            </a:extLst>
          </p:cNvPr>
          <p:cNvSpPr/>
          <p:nvPr/>
        </p:nvSpPr>
        <p:spPr>
          <a:xfrm>
            <a:off x="503237" y="1348985"/>
            <a:ext cx="152683" cy="152683"/>
          </a:xfrm>
          <a:prstGeom prst="mathPlus">
            <a:avLst>
              <a:gd name="adj1" fmla="val 15202"/>
            </a:avLst>
          </a:prstGeom>
          <a:solidFill>
            <a:srgbClr val="EE46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>
              <a:latin typeface="Calibri" panose="020F0502020204030204" pitchFamily="34" charset="0"/>
            </a:endParaRPr>
          </a:p>
        </p:txBody>
      </p:sp>
      <p:sp>
        <p:nvSpPr>
          <p:cNvPr id="15" name="Más 14">
            <a:extLst>
              <a:ext uri="{FF2B5EF4-FFF2-40B4-BE49-F238E27FC236}">
                <a16:creationId xmlns:a16="http://schemas.microsoft.com/office/drawing/2014/main" id="{5401CB26-88A1-B948-BE4A-3D1924B19828}"/>
              </a:ext>
            </a:extLst>
          </p:cNvPr>
          <p:cNvSpPr/>
          <p:nvPr/>
        </p:nvSpPr>
        <p:spPr>
          <a:xfrm>
            <a:off x="503237" y="2815654"/>
            <a:ext cx="152683" cy="152683"/>
          </a:xfrm>
          <a:prstGeom prst="mathPlus">
            <a:avLst>
              <a:gd name="adj1" fmla="val 15202"/>
            </a:avLst>
          </a:prstGeom>
          <a:solidFill>
            <a:srgbClr val="EE46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>
              <a:latin typeface="Calibri" panose="020F0502020204030204" pitchFamily="34" charset="0"/>
            </a:endParaRPr>
          </a:p>
        </p:txBody>
      </p: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CE57008D-249E-9C42-AF9D-754D1E9A3A0D}"/>
              </a:ext>
            </a:extLst>
          </p:cNvPr>
          <p:cNvCxnSpPr>
            <a:cxnSpLocks/>
          </p:cNvCxnSpPr>
          <p:nvPr/>
        </p:nvCxnSpPr>
        <p:spPr>
          <a:xfrm>
            <a:off x="579579" y="2973317"/>
            <a:ext cx="0" cy="1273571"/>
          </a:xfrm>
          <a:prstGeom prst="line">
            <a:avLst/>
          </a:prstGeom>
          <a:ln w="12700">
            <a:solidFill>
              <a:srgbClr val="EE46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Más 20">
            <a:extLst>
              <a:ext uri="{FF2B5EF4-FFF2-40B4-BE49-F238E27FC236}">
                <a16:creationId xmlns:a16="http://schemas.microsoft.com/office/drawing/2014/main" id="{AFC8029A-E19C-5742-9060-B04A673B7717}"/>
              </a:ext>
            </a:extLst>
          </p:cNvPr>
          <p:cNvSpPr/>
          <p:nvPr/>
        </p:nvSpPr>
        <p:spPr>
          <a:xfrm>
            <a:off x="503237" y="4246888"/>
            <a:ext cx="152683" cy="152683"/>
          </a:xfrm>
          <a:prstGeom prst="mathPlus">
            <a:avLst>
              <a:gd name="adj1" fmla="val 15202"/>
            </a:avLst>
          </a:prstGeom>
          <a:solidFill>
            <a:srgbClr val="EE46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>
            <a:extLst>
              <a:ext uri="{FF2B5EF4-FFF2-40B4-BE49-F238E27FC236}">
                <a16:creationId xmlns:a16="http://schemas.microsoft.com/office/drawing/2014/main" id="{C03A48EB-F824-7A44-B201-D0E637623676}"/>
              </a:ext>
            </a:extLst>
          </p:cNvPr>
          <p:cNvSpPr/>
          <p:nvPr/>
        </p:nvSpPr>
        <p:spPr>
          <a:xfrm>
            <a:off x="503237" y="376232"/>
            <a:ext cx="3889376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s-ES" sz="10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BYTEDANCE</a:t>
            </a:r>
            <a:endParaRPr lang="es-PE" sz="100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5" name="Grupo 4">
            <a:extLst>
              <a:ext uri="{FF2B5EF4-FFF2-40B4-BE49-F238E27FC236}">
                <a16:creationId xmlns:a16="http://schemas.microsoft.com/office/drawing/2014/main" id="{99B7FFF1-0261-B74B-BB2C-B167F20ABB7C}"/>
              </a:ext>
            </a:extLst>
          </p:cNvPr>
          <p:cNvGrpSpPr/>
          <p:nvPr/>
        </p:nvGrpSpPr>
        <p:grpSpPr>
          <a:xfrm>
            <a:off x="288323" y="1731433"/>
            <a:ext cx="8387365" cy="2419148"/>
            <a:chOff x="288323" y="1943586"/>
            <a:chExt cx="8771011" cy="2529802"/>
          </a:xfrm>
        </p:grpSpPr>
        <p:sp>
          <p:nvSpPr>
            <p:cNvPr id="6" name="Google Shape;332;p23">
              <a:extLst>
                <a:ext uri="{FF2B5EF4-FFF2-40B4-BE49-F238E27FC236}">
                  <a16:creationId xmlns:a16="http://schemas.microsoft.com/office/drawing/2014/main" id="{DBDE4FE9-05FA-F540-83FA-F5F0C28629E0}"/>
                </a:ext>
              </a:extLst>
            </p:cNvPr>
            <p:cNvSpPr/>
            <p:nvPr/>
          </p:nvSpPr>
          <p:spPr>
            <a:xfrm>
              <a:off x="3424238" y="1943586"/>
              <a:ext cx="2705629" cy="501005"/>
            </a:xfrm>
            <a:prstGeom prst="roundRect">
              <a:avLst>
                <a:gd name="adj" fmla="val 18326"/>
              </a:avLst>
            </a:prstGeom>
            <a:solidFill>
              <a:srgbClr val="92C14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11430" lvl="0" indent="0" algn="ctr">
                <a:lnSpc>
                  <a:spcPct val="90000"/>
                </a:lnSpc>
                <a:spcBef>
                  <a:spcPct val="0"/>
                </a:spcBef>
                <a:buSzPts val="2000"/>
                <a:buFont typeface="Arial"/>
                <a:buNone/>
              </a:pPr>
              <a:r>
                <a:rPr lang="es-ES" sz="13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/>
                </a:rPr>
                <a:t>CAPACIDAD </a:t>
              </a:r>
              <a:br>
                <a:rPr lang="es-ES" sz="13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/>
                </a:rPr>
              </a:br>
              <a:r>
                <a:rPr lang="es-ES" sz="13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/>
                </a:rPr>
                <a:t>DE ADAPTACIÓN:</a:t>
              </a:r>
            </a:p>
          </p:txBody>
        </p:sp>
        <p:sp>
          <p:nvSpPr>
            <p:cNvPr id="7" name="Google Shape;334;p23">
              <a:extLst>
                <a:ext uri="{FF2B5EF4-FFF2-40B4-BE49-F238E27FC236}">
                  <a16:creationId xmlns:a16="http://schemas.microsoft.com/office/drawing/2014/main" id="{55D2D7F6-C7A1-C14D-B224-7D01DF23E1F1}"/>
                </a:ext>
              </a:extLst>
            </p:cNvPr>
            <p:cNvSpPr/>
            <p:nvPr/>
          </p:nvSpPr>
          <p:spPr>
            <a:xfrm>
              <a:off x="3424238" y="2518137"/>
              <a:ext cx="2705629" cy="1955251"/>
            </a:xfrm>
            <a:prstGeom prst="roundRect">
              <a:avLst>
                <a:gd name="adj" fmla="val 3247"/>
              </a:avLst>
            </a:prstGeom>
            <a:solidFill>
              <a:srgbClr val="DDEEC7"/>
            </a:solidFill>
            <a:ln>
              <a:noFill/>
            </a:ln>
          </p:spPr>
          <p:txBody>
            <a:bodyPr spcFirstLastPara="1" wrap="square" lIns="108000" tIns="108000" rIns="108000" bIns="45700" anchor="t" anchorCtr="0">
              <a:noAutofit/>
            </a:bodyPr>
            <a:lstStyle/>
            <a:p>
              <a:pPr marL="138113" lvl="1" indent="-128588">
                <a:spcBef>
                  <a:spcPct val="0"/>
                </a:spcBef>
                <a:spcAft>
                  <a:spcPts val="600"/>
                </a:spcAft>
                <a:buClr>
                  <a:srgbClr val="92C14E"/>
                </a:buClr>
                <a:buSzPct val="100000"/>
                <a:buFont typeface="Arial" panose="020B0604020202020204" pitchFamily="34" charset="0"/>
                <a:buChar char="•"/>
                <a:tabLst>
                  <a:tab pos="3228975" algn="l"/>
                </a:tabLst>
              </a:pPr>
              <a:r>
                <a:rPr lang="es-ES" sz="1300" dirty="0">
                  <a:solidFill>
                    <a:schemeClr val="tx1"/>
                  </a:solidFill>
                  <a:latin typeface="Calibri"/>
                  <a:cs typeface="Calibri"/>
                  <a:sym typeface="Calibri"/>
                </a:rPr>
                <a:t>La empresa adapta sus productos a diferentes mercados locales, ajustando tanto el contenido como las características para cumplir con las preferencias y regulaciones locales.</a:t>
              </a:r>
              <a:endParaRPr lang="es-ES" sz="1300" dirty="0">
                <a:solidFill>
                  <a:schemeClr val="tx1"/>
                </a:solidFill>
                <a:latin typeface="Calibri"/>
                <a:cs typeface="Calibri"/>
              </a:endParaRPr>
            </a:p>
          </p:txBody>
        </p:sp>
        <p:grpSp>
          <p:nvGrpSpPr>
            <p:cNvPr id="8" name="Agrupar 4">
              <a:extLst>
                <a:ext uri="{FF2B5EF4-FFF2-40B4-BE49-F238E27FC236}">
                  <a16:creationId xmlns:a16="http://schemas.microsoft.com/office/drawing/2014/main" id="{C69341A7-3C3B-B349-8EE1-1192500A72E6}"/>
                </a:ext>
              </a:extLst>
            </p:cNvPr>
            <p:cNvGrpSpPr/>
            <p:nvPr/>
          </p:nvGrpSpPr>
          <p:grpSpPr>
            <a:xfrm>
              <a:off x="3209323" y="1992215"/>
              <a:ext cx="459474" cy="403823"/>
              <a:chOff x="5892512" y="2805541"/>
              <a:chExt cx="459474" cy="403823"/>
            </a:xfrm>
          </p:grpSpPr>
          <p:sp>
            <p:nvSpPr>
              <p:cNvPr id="21" name="Elipse 20">
                <a:extLst>
                  <a:ext uri="{FF2B5EF4-FFF2-40B4-BE49-F238E27FC236}">
                    <a16:creationId xmlns:a16="http://schemas.microsoft.com/office/drawing/2014/main" id="{BE8142EB-A185-AB4C-8F9C-6DF25C179631}"/>
                  </a:ext>
                </a:extLst>
              </p:cNvPr>
              <p:cNvSpPr/>
              <p:nvPr/>
            </p:nvSpPr>
            <p:spPr>
              <a:xfrm>
                <a:off x="5956277" y="2824919"/>
                <a:ext cx="395709" cy="376075"/>
              </a:xfrm>
              <a:prstGeom prst="ellipse">
                <a:avLst/>
              </a:prstGeom>
              <a:solidFill>
                <a:srgbClr val="6A8F3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sz="1300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2" name="Elipse 21">
                <a:extLst>
                  <a:ext uri="{FF2B5EF4-FFF2-40B4-BE49-F238E27FC236}">
                    <a16:creationId xmlns:a16="http://schemas.microsoft.com/office/drawing/2014/main" id="{BF598ED1-9C14-6743-BEAA-9904E49EF755}"/>
                  </a:ext>
                </a:extLst>
              </p:cNvPr>
              <p:cNvSpPr/>
              <p:nvPr/>
            </p:nvSpPr>
            <p:spPr>
              <a:xfrm>
                <a:off x="5892512" y="2805541"/>
                <a:ext cx="424906" cy="40382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sz="1300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3" name="Triángulo 22">
                <a:extLst>
                  <a:ext uri="{FF2B5EF4-FFF2-40B4-BE49-F238E27FC236}">
                    <a16:creationId xmlns:a16="http://schemas.microsoft.com/office/drawing/2014/main" id="{06CF3BBF-2A57-6047-86B0-56F519880021}"/>
                  </a:ext>
                </a:extLst>
              </p:cNvPr>
              <p:cNvSpPr/>
              <p:nvPr/>
            </p:nvSpPr>
            <p:spPr>
              <a:xfrm rot="5400000">
                <a:off x="6076285" y="2946262"/>
                <a:ext cx="186870" cy="122381"/>
              </a:xfrm>
              <a:prstGeom prst="triangle">
                <a:avLst/>
              </a:prstGeom>
              <a:solidFill>
                <a:srgbClr val="92C14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sz="1300" dirty="0">
                  <a:latin typeface="Calibri" panose="020F0502020204030204" pitchFamily="34" charset="0"/>
                </a:endParaRPr>
              </a:p>
            </p:txBody>
          </p:sp>
        </p:grpSp>
        <p:sp>
          <p:nvSpPr>
            <p:cNvPr id="9" name="Google Shape;332;p23">
              <a:extLst>
                <a:ext uri="{FF2B5EF4-FFF2-40B4-BE49-F238E27FC236}">
                  <a16:creationId xmlns:a16="http://schemas.microsoft.com/office/drawing/2014/main" id="{1A5A3091-9CFC-A74B-B01B-4D477339D72B}"/>
                </a:ext>
              </a:extLst>
            </p:cNvPr>
            <p:cNvSpPr/>
            <p:nvPr/>
          </p:nvSpPr>
          <p:spPr>
            <a:xfrm>
              <a:off x="503238" y="1943586"/>
              <a:ext cx="2705629" cy="501005"/>
            </a:xfrm>
            <a:prstGeom prst="roundRect">
              <a:avLst>
                <a:gd name="adj" fmla="val 18326"/>
              </a:avLst>
            </a:prstGeom>
            <a:solidFill>
              <a:srgbClr val="EE46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11430" lvl="0" indent="0" algn="ctr">
                <a:lnSpc>
                  <a:spcPct val="90000"/>
                </a:lnSpc>
                <a:spcBef>
                  <a:spcPct val="0"/>
                </a:spcBef>
                <a:buSzPts val="2000"/>
                <a:buFont typeface="Arial"/>
                <a:buNone/>
              </a:pPr>
              <a:r>
                <a:rPr lang="es-ES" sz="13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/>
                </a:rPr>
                <a:t>INFRAESTRUCTURA TECNOLÓGICA:</a:t>
              </a:r>
            </a:p>
          </p:txBody>
        </p:sp>
        <p:sp>
          <p:nvSpPr>
            <p:cNvPr id="10" name="Google Shape;334;p23">
              <a:extLst>
                <a:ext uri="{FF2B5EF4-FFF2-40B4-BE49-F238E27FC236}">
                  <a16:creationId xmlns:a16="http://schemas.microsoft.com/office/drawing/2014/main" id="{C6BE9DC8-C1F1-4340-BE41-2EBAD70E5D84}"/>
                </a:ext>
              </a:extLst>
            </p:cNvPr>
            <p:cNvSpPr/>
            <p:nvPr/>
          </p:nvSpPr>
          <p:spPr>
            <a:xfrm>
              <a:off x="503238" y="2518137"/>
              <a:ext cx="2705629" cy="1955251"/>
            </a:xfrm>
            <a:prstGeom prst="roundRect">
              <a:avLst>
                <a:gd name="adj" fmla="val 3924"/>
              </a:avLst>
            </a:prstGeom>
            <a:solidFill>
              <a:srgbClr val="FFD8D4"/>
            </a:solidFill>
            <a:ln>
              <a:noFill/>
            </a:ln>
          </p:spPr>
          <p:txBody>
            <a:bodyPr spcFirstLastPara="1" wrap="square" lIns="108000" tIns="108000" rIns="108000" bIns="45700" anchor="t" anchorCtr="0">
              <a:noAutofit/>
            </a:bodyPr>
            <a:lstStyle/>
            <a:p>
              <a:pPr marL="138113" lvl="1" indent="-128588">
                <a:spcBef>
                  <a:spcPct val="0"/>
                </a:spcBef>
                <a:spcAft>
                  <a:spcPts val="600"/>
                </a:spcAft>
                <a:buClr>
                  <a:srgbClr val="EE4639"/>
                </a:buClr>
                <a:buSzPct val="100000"/>
                <a:buFont typeface="Arial" panose="020B0604020202020204" pitchFamily="34" charset="0"/>
                <a:buChar char="•"/>
                <a:tabLst>
                  <a:tab pos="3228975" algn="l"/>
                </a:tabLst>
              </a:pPr>
              <a:r>
                <a:rPr lang="es-ES" sz="1300" dirty="0" err="1">
                  <a:solidFill>
                    <a:schemeClr val="tx1"/>
                  </a:solidFill>
                  <a:latin typeface="Calibri"/>
                  <a:cs typeface="Calibri"/>
                  <a:sym typeface="Calibri"/>
                </a:rPr>
                <a:t>ByteDance</a:t>
              </a:r>
              <a:r>
                <a:rPr lang="es-ES" sz="1300" dirty="0">
                  <a:solidFill>
                    <a:schemeClr val="tx1"/>
                  </a:solidFill>
                  <a:latin typeface="Calibri"/>
                  <a:cs typeface="Calibri"/>
                  <a:sym typeface="Calibri"/>
                </a:rPr>
                <a:t> ha desarrollado una infraestructura robusta capaz de manejar millones de usuarios simultáneamente, garantizando una experiencia de usuario fluida y de alta calidad.</a:t>
              </a:r>
              <a:endParaRPr lang="es-ES" sz="1300" dirty="0">
                <a:solidFill>
                  <a:schemeClr val="tx1"/>
                </a:solidFill>
                <a:latin typeface="Calibri"/>
                <a:cs typeface="Calibri"/>
              </a:endParaRPr>
            </a:p>
          </p:txBody>
        </p:sp>
        <p:grpSp>
          <p:nvGrpSpPr>
            <p:cNvPr id="11" name="Agrupar 4">
              <a:extLst>
                <a:ext uri="{FF2B5EF4-FFF2-40B4-BE49-F238E27FC236}">
                  <a16:creationId xmlns:a16="http://schemas.microsoft.com/office/drawing/2014/main" id="{F96E5AA4-1980-C742-84A7-360A36B8A9EF}"/>
                </a:ext>
              </a:extLst>
            </p:cNvPr>
            <p:cNvGrpSpPr/>
            <p:nvPr/>
          </p:nvGrpSpPr>
          <p:grpSpPr>
            <a:xfrm>
              <a:off x="288323" y="1992215"/>
              <a:ext cx="459474" cy="403823"/>
              <a:chOff x="5892512" y="2805541"/>
              <a:chExt cx="459474" cy="403823"/>
            </a:xfrm>
          </p:grpSpPr>
          <p:sp>
            <p:nvSpPr>
              <p:cNvPr id="18" name="Elipse 17">
                <a:extLst>
                  <a:ext uri="{FF2B5EF4-FFF2-40B4-BE49-F238E27FC236}">
                    <a16:creationId xmlns:a16="http://schemas.microsoft.com/office/drawing/2014/main" id="{C10F1214-07D8-EE48-B8E3-7BCA56F29DE9}"/>
                  </a:ext>
                </a:extLst>
              </p:cNvPr>
              <p:cNvSpPr/>
              <p:nvPr/>
            </p:nvSpPr>
            <p:spPr>
              <a:xfrm>
                <a:off x="5956277" y="2824919"/>
                <a:ext cx="395709" cy="376075"/>
              </a:xfrm>
              <a:prstGeom prst="ellipse">
                <a:avLst/>
              </a:prstGeom>
              <a:solidFill>
                <a:srgbClr val="B736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sz="1300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19" name="Elipse 18">
                <a:extLst>
                  <a:ext uri="{FF2B5EF4-FFF2-40B4-BE49-F238E27FC236}">
                    <a16:creationId xmlns:a16="http://schemas.microsoft.com/office/drawing/2014/main" id="{04CD2010-AFF9-F54A-B909-542626074A88}"/>
                  </a:ext>
                </a:extLst>
              </p:cNvPr>
              <p:cNvSpPr/>
              <p:nvPr/>
            </p:nvSpPr>
            <p:spPr>
              <a:xfrm>
                <a:off x="5892512" y="2805541"/>
                <a:ext cx="424906" cy="40382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sz="1300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0" name="Triángulo 19">
                <a:extLst>
                  <a:ext uri="{FF2B5EF4-FFF2-40B4-BE49-F238E27FC236}">
                    <a16:creationId xmlns:a16="http://schemas.microsoft.com/office/drawing/2014/main" id="{06FE5354-4474-6048-9D11-E389B110D7A0}"/>
                  </a:ext>
                </a:extLst>
              </p:cNvPr>
              <p:cNvSpPr/>
              <p:nvPr/>
            </p:nvSpPr>
            <p:spPr>
              <a:xfrm rot="5400000">
                <a:off x="6076285" y="2946262"/>
                <a:ext cx="186870" cy="122381"/>
              </a:xfrm>
              <a:prstGeom prst="triangle">
                <a:avLst/>
              </a:prstGeom>
              <a:solidFill>
                <a:srgbClr val="EE463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sz="1300" dirty="0">
                  <a:latin typeface="Calibri" panose="020F0502020204030204" pitchFamily="34" charset="0"/>
                </a:endParaRPr>
              </a:p>
            </p:txBody>
          </p:sp>
        </p:grpSp>
        <p:sp>
          <p:nvSpPr>
            <p:cNvPr id="12" name="Google Shape;332;p23">
              <a:extLst>
                <a:ext uri="{FF2B5EF4-FFF2-40B4-BE49-F238E27FC236}">
                  <a16:creationId xmlns:a16="http://schemas.microsoft.com/office/drawing/2014/main" id="{6151842D-F8BA-BE4A-AC81-6291A6922BC0}"/>
                </a:ext>
              </a:extLst>
            </p:cNvPr>
            <p:cNvSpPr/>
            <p:nvPr/>
          </p:nvSpPr>
          <p:spPr>
            <a:xfrm>
              <a:off x="6353705" y="1943586"/>
              <a:ext cx="2705629" cy="501005"/>
            </a:xfrm>
            <a:prstGeom prst="roundRect">
              <a:avLst>
                <a:gd name="adj" fmla="val 18326"/>
              </a:avLst>
            </a:prstGeom>
            <a:solidFill>
              <a:srgbClr val="7150A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s-ES" sz="13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ALGORITMOS DE RECOMENDACIÓN:</a:t>
              </a:r>
              <a:endParaRPr lang="es-ES" sz="1300" b="1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334;p23">
              <a:extLst>
                <a:ext uri="{FF2B5EF4-FFF2-40B4-BE49-F238E27FC236}">
                  <a16:creationId xmlns:a16="http://schemas.microsoft.com/office/drawing/2014/main" id="{F9D9B0E3-46DE-E74E-A39F-14F261164FCF}"/>
                </a:ext>
              </a:extLst>
            </p:cNvPr>
            <p:cNvSpPr/>
            <p:nvPr/>
          </p:nvSpPr>
          <p:spPr>
            <a:xfrm>
              <a:off x="6353705" y="2518137"/>
              <a:ext cx="2705629" cy="1955251"/>
            </a:xfrm>
            <a:prstGeom prst="roundRect">
              <a:avLst>
                <a:gd name="adj" fmla="val 3247"/>
              </a:avLst>
            </a:prstGeom>
            <a:solidFill>
              <a:srgbClr val="E3DCED"/>
            </a:solidFill>
            <a:ln>
              <a:noFill/>
            </a:ln>
          </p:spPr>
          <p:txBody>
            <a:bodyPr spcFirstLastPara="1" wrap="square" lIns="108000" tIns="108000" rIns="108000" bIns="45700" anchor="t" anchorCtr="0">
              <a:noAutofit/>
            </a:bodyPr>
            <a:lstStyle/>
            <a:p>
              <a:pPr marL="138113" lvl="1" indent="-128588">
                <a:spcBef>
                  <a:spcPct val="0"/>
                </a:spcBef>
                <a:spcAft>
                  <a:spcPts val="600"/>
                </a:spcAft>
                <a:buClr>
                  <a:srgbClr val="7150A0"/>
                </a:buClr>
                <a:buSzPct val="100000"/>
                <a:buFont typeface="Arial" panose="020B0604020202020204" pitchFamily="34" charset="0"/>
                <a:buChar char="•"/>
                <a:tabLst>
                  <a:tab pos="3228975" algn="l"/>
                </a:tabLst>
              </a:pPr>
              <a:r>
                <a:rPr lang="es-ES" sz="1300" dirty="0">
                  <a:solidFill>
                    <a:schemeClr val="tx1"/>
                  </a:solidFill>
                  <a:latin typeface="Calibri"/>
                  <a:cs typeface="Calibri"/>
                  <a:sym typeface="Calibri"/>
                </a:rPr>
                <a:t>Los algoritmos de </a:t>
              </a:r>
              <a:r>
                <a:rPr lang="es-ES" sz="1300" dirty="0" err="1">
                  <a:solidFill>
                    <a:schemeClr val="tx1"/>
                  </a:solidFill>
                  <a:latin typeface="Calibri"/>
                  <a:cs typeface="Calibri"/>
                  <a:sym typeface="Calibri"/>
                </a:rPr>
                <a:t>ByteDance</a:t>
              </a:r>
              <a:r>
                <a:rPr lang="es-ES" sz="1300" dirty="0">
                  <a:solidFill>
                    <a:schemeClr val="tx1"/>
                  </a:solidFill>
                  <a:latin typeface="Calibri"/>
                  <a:cs typeface="Calibri"/>
                  <a:sym typeface="Calibri"/>
                </a:rPr>
                <a:t> son considerados algunos de los más avanzados en la industria, capaces de analizar grandes volúmenes de datos en tiempo real para ofrecer contenido altamente personalizado.</a:t>
              </a:r>
              <a:endParaRPr lang="es-ES" sz="1300" dirty="0">
                <a:solidFill>
                  <a:schemeClr val="tx1"/>
                </a:solidFill>
                <a:latin typeface="Calibri"/>
                <a:cs typeface="Calibri"/>
              </a:endParaRPr>
            </a:p>
          </p:txBody>
        </p:sp>
        <p:grpSp>
          <p:nvGrpSpPr>
            <p:cNvPr id="14" name="Agrupar 4">
              <a:extLst>
                <a:ext uri="{FF2B5EF4-FFF2-40B4-BE49-F238E27FC236}">
                  <a16:creationId xmlns:a16="http://schemas.microsoft.com/office/drawing/2014/main" id="{A64DD030-5187-4D4A-B060-795D892F6BDB}"/>
                </a:ext>
              </a:extLst>
            </p:cNvPr>
            <p:cNvGrpSpPr/>
            <p:nvPr/>
          </p:nvGrpSpPr>
          <p:grpSpPr>
            <a:xfrm>
              <a:off x="6138790" y="1992215"/>
              <a:ext cx="459474" cy="403823"/>
              <a:chOff x="5892512" y="2805541"/>
              <a:chExt cx="459474" cy="403823"/>
            </a:xfrm>
          </p:grpSpPr>
          <p:sp>
            <p:nvSpPr>
              <p:cNvPr id="15" name="Elipse 14">
                <a:extLst>
                  <a:ext uri="{FF2B5EF4-FFF2-40B4-BE49-F238E27FC236}">
                    <a16:creationId xmlns:a16="http://schemas.microsoft.com/office/drawing/2014/main" id="{EAE4DBDB-0DF5-1D4D-8C86-3B54DCCA7576}"/>
                  </a:ext>
                </a:extLst>
              </p:cNvPr>
              <p:cNvSpPr/>
              <p:nvPr/>
            </p:nvSpPr>
            <p:spPr>
              <a:xfrm>
                <a:off x="5956277" y="2824919"/>
                <a:ext cx="395709" cy="376075"/>
              </a:xfrm>
              <a:prstGeom prst="ellipse">
                <a:avLst/>
              </a:prstGeom>
              <a:solidFill>
                <a:srgbClr val="593E7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sz="1300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16" name="Elipse 15">
                <a:extLst>
                  <a:ext uri="{FF2B5EF4-FFF2-40B4-BE49-F238E27FC236}">
                    <a16:creationId xmlns:a16="http://schemas.microsoft.com/office/drawing/2014/main" id="{EEBECE22-3B5E-8047-A7BD-54669B459FBA}"/>
                  </a:ext>
                </a:extLst>
              </p:cNvPr>
              <p:cNvSpPr/>
              <p:nvPr/>
            </p:nvSpPr>
            <p:spPr>
              <a:xfrm>
                <a:off x="5892512" y="2805541"/>
                <a:ext cx="424906" cy="40382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sz="1300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17" name="Triángulo 16">
                <a:extLst>
                  <a:ext uri="{FF2B5EF4-FFF2-40B4-BE49-F238E27FC236}">
                    <a16:creationId xmlns:a16="http://schemas.microsoft.com/office/drawing/2014/main" id="{8A14BC28-1954-4E41-A979-1F90FD69C1B2}"/>
                  </a:ext>
                </a:extLst>
              </p:cNvPr>
              <p:cNvSpPr/>
              <p:nvPr/>
            </p:nvSpPr>
            <p:spPr>
              <a:xfrm rot="5400000">
                <a:off x="6076285" y="2946262"/>
                <a:ext cx="186870" cy="122381"/>
              </a:xfrm>
              <a:prstGeom prst="triangle">
                <a:avLst/>
              </a:prstGeom>
              <a:solidFill>
                <a:srgbClr val="715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sz="1300" dirty="0">
                  <a:latin typeface="Calibri" panose="020F0502020204030204" pitchFamily="34" charset="0"/>
                </a:endParaRPr>
              </a:p>
            </p:txBody>
          </p:sp>
        </p:grpSp>
      </p:grpSp>
      <p:sp>
        <p:nvSpPr>
          <p:cNvPr id="24" name="Google Shape;122;p11">
            <a:extLst>
              <a:ext uri="{FF2B5EF4-FFF2-40B4-BE49-F238E27FC236}">
                <a16:creationId xmlns:a16="http://schemas.microsoft.com/office/drawing/2014/main" id="{0CD39941-70F6-5045-A275-F57C09E48F11}"/>
              </a:ext>
            </a:extLst>
          </p:cNvPr>
          <p:cNvSpPr txBox="1"/>
          <p:nvPr/>
        </p:nvSpPr>
        <p:spPr>
          <a:xfrm>
            <a:off x="503389" y="914414"/>
            <a:ext cx="8164347" cy="569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1725" marR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1600" b="1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CARACTERÍSTICAS</a:t>
            </a:r>
            <a:endParaRPr dirty="0"/>
          </a:p>
          <a:p>
            <a:pPr marL="11725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b="1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Tecnología y Escalabilidad</a:t>
            </a:r>
            <a:endParaRPr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/>
        </p:nvSpPr>
        <p:spPr>
          <a:xfrm>
            <a:off x="498540" y="923122"/>
            <a:ext cx="8164347" cy="569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1725" marR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1600" b="1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CARACTERÍSTICAS</a:t>
            </a:r>
            <a:endParaRPr dirty="0"/>
          </a:p>
          <a:p>
            <a:pPr marL="11725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b="1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Inversiones que atrae</a:t>
            </a:r>
            <a:endParaRPr dirty="0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111EFF63-3E7E-844C-A25D-D7D77A217586}"/>
              </a:ext>
            </a:extLst>
          </p:cNvPr>
          <p:cNvSpPr/>
          <p:nvPr/>
        </p:nvSpPr>
        <p:spPr>
          <a:xfrm>
            <a:off x="503237" y="376232"/>
            <a:ext cx="3889376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s-ES" sz="10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BYTEDANCE</a:t>
            </a:r>
            <a:endParaRPr lang="es-PE" sz="100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5" name="Grupo 4">
            <a:extLst>
              <a:ext uri="{FF2B5EF4-FFF2-40B4-BE49-F238E27FC236}">
                <a16:creationId xmlns:a16="http://schemas.microsoft.com/office/drawing/2014/main" id="{F945B392-BEC6-7448-AA00-378E2CB33F3B}"/>
              </a:ext>
            </a:extLst>
          </p:cNvPr>
          <p:cNvGrpSpPr/>
          <p:nvPr/>
        </p:nvGrpSpPr>
        <p:grpSpPr>
          <a:xfrm>
            <a:off x="288323" y="1731433"/>
            <a:ext cx="8387365" cy="2649736"/>
            <a:chOff x="288323" y="1943586"/>
            <a:chExt cx="8771011" cy="2770937"/>
          </a:xfrm>
        </p:grpSpPr>
        <p:sp>
          <p:nvSpPr>
            <p:cNvPr id="6" name="Google Shape;332;p23">
              <a:extLst>
                <a:ext uri="{FF2B5EF4-FFF2-40B4-BE49-F238E27FC236}">
                  <a16:creationId xmlns:a16="http://schemas.microsoft.com/office/drawing/2014/main" id="{B8C98F0D-6A7E-A349-A36A-EC0ACCDDEDE4}"/>
                </a:ext>
              </a:extLst>
            </p:cNvPr>
            <p:cNvSpPr/>
            <p:nvPr/>
          </p:nvSpPr>
          <p:spPr>
            <a:xfrm>
              <a:off x="3424238" y="1943586"/>
              <a:ext cx="2705629" cy="501005"/>
            </a:xfrm>
            <a:prstGeom prst="roundRect">
              <a:avLst>
                <a:gd name="adj" fmla="val 18326"/>
              </a:avLst>
            </a:prstGeom>
            <a:solidFill>
              <a:srgbClr val="92C14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11430" lvl="0" indent="0" algn="ctr">
                <a:lnSpc>
                  <a:spcPct val="90000"/>
                </a:lnSpc>
                <a:spcBef>
                  <a:spcPct val="0"/>
                </a:spcBef>
                <a:buSzPts val="2000"/>
                <a:buFont typeface="Arial"/>
                <a:buNone/>
              </a:pPr>
              <a:r>
                <a:rPr lang="es-ES" sz="13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/>
                </a:rPr>
                <a:t>RONDAS DE </a:t>
              </a:r>
              <a:br>
                <a:rPr lang="es-ES" sz="13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/>
                </a:rPr>
              </a:br>
              <a:r>
                <a:rPr lang="es-ES" sz="13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/>
                </a:rPr>
                <a:t>FINANCIACIÓN:</a:t>
              </a:r>
            </a:p>
          </p:txBody>
        </p:sp>
        <p:sp>
          <p:nvSpPr>
            <p:cNvPr id="7" name="Google Shape;334;p23">
              <a:extLst>
                <a:ext uri="{FF2B5EF4-FFF2-40B4-BE49-F238E27FC236}">
                  <a16:creationId xmlns:a16="http://schemas.microsoft.com/office/drawing/2014/main" id="{1D4A6F29-96E7-AC42-A91A-C7EC14061B5E}"/>
                </a:ext>
              </a:extLst>
            </p:cNvPr>
            <p:cNvSpPr/>
            <p:nvPr/>
          </p:nvSpPr>
          <p:spPr>
            <a:xfrm>
              <a:off x="3424238" y="2518137"/>
              <a:ext cx="2705629" cy="2196386"/>
            </a:xfrm>
            <a:prstGeom prst="roundRect">
              <a:avLst>
                <a:gd name="adj" fmla="val 3247"/>
              </a:avLst>
            </a:prstGeom>
            <a:solidFill>
              <a:srgbClr val="DDEEC7"/>
            </a:solidFill>
            <a:ln>
              <a:noFill/>
            </a:ln>
          </p:spPr>
          <p:txBody>
            <a:bodyPr spcFirstLastPara="1" wrap="square" lIns="108000" tIns="108000" rIns="108000" bIns="45700" anchor="t" anchorCtr="0">
              <a:noAutofit/>
            </a:bodyPr>
            <a:lstStyle/>
            <a:p>
              <a:pPr marL="138113" lvl="1" indent="-128588">
                <a:spcBef>
                  <a:spcPct val="0"/>
                </a:spcBef>
                <a:spcAft>
                  <a:spcPts val="600"/>
                </a:spcAft>
                <a:buClr>
                  <a:srgbClr val="92C14E"/>
                </a:buClr>
                <a:buSzPct val="100000"/>
                <a:buFont typeface="Arial" panose="020B0604020202020204" pitchFamily="34" charset="0"/>
                <a:buChar char="•"/>
                <a:tabLst>
                  <a:tab pos="3228975" algn="l"/>
                </a:tabLst>
              </a:pPr>
              <a:r>
                <a:rPr lang="es-ES" sz="1300" dirty="0">
                  <a:solidFill>
                    <a:schemeClr val="tx1"/>
                  </a:solidFill>
                  <a:latin typeface="Calibri"/>
                  <a:cs typeface="Calibri"/>
                  <a:sym typeface="Calibri"/>
                </a:rPr>
                <a:t>La empresa ha cerrado múltiples rondas de financiación, recaudando miles de millones de dólares para expandir su infraestructura, tecnología y presencia global.</a:t>
              </a:r>
              <a:endParaRPr lang="es-ES" sz="1300" dirty="0">
                <a:solidFill>
                  <a:schemeClr val="tx1"/>
                </a:solidFill>
                <a:latin typeface="Calibri"/>
                <a:cs typeface="Calibri"/>
              </a:endParaRPr>
            </a:p>
          </p:txBody>
        </p:sp>
        <p:grpSp>
          <p:nvGrpSpPr>
            <p:cNvPr id="8" name="Agrupar 4">
              <a:extLst>
                <a:ext uri="{FF2B5EF4-FFF2-40B4-BE49-F238E27FC236}">
                  <a16:creationId xmlns:a16="http://schemas.microsoft.com/office/drawing/2014/main" id="{464C4C03-6AEB-1A4E-9C6C-EBAC232D67D9}"/>
                </a:ext>
              </a:extLst>
            </p:cNvPr>
            <p:cNvGrpSpPr/>
            <p:nvPr/>
          </p:nvGrpSpPr>
          <p:grpSpPr>
            <a:xfrm>
              <a:off x="3209323" y="1992215"/>
              <a:ext cx="459474" cy="403823"/>
              <a:chOff x="5892512" y="2805541"/>
              <a:chExt cx="459474" cy="403823"/>
            </a:xfrm>
          </p:grpSpPr>
          <p:sp>
            <p:nvSpPr>
              <p:cNvPr id="21" name="Elipse 20">
                <a:extLst>
                  <a:ext uri="{FF2B5EF4-FFF2-40B4-BE49-F238E27FC236}">
                    <a16:creationId xmlns:a16="http://schemas.microsoft.com/office/drawing/2014/main" id="{6BE30ABA-E73C-314E-ADB2-8242409F3C96}"/>
                  </a:ext>
                </a:extLst>
              </p:cNvPr>
              <p:cNvSpPr/>
              <p:nvPr/>
            </p:nvSpPr>
            <p:spPr>
              <a:xfrm>
                <a:off x="5956277" y="2824919"/>
                <a:ext cx="395709" cy="376075"/>
              </a:xfrm>
              <a:prstGeom prst="ellipse">
                <a:avLst/>
              </a:prstGeom>
              <a:solidFill>
                <a:srgbClr val="6A8F3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sz="1300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2" name="Elipse 21">
                <a:extLst>
                  <a:ext uri="{FF2B5EF4-FFF2-40B4-BE49-F238E27FC236}">
                    <a16:creationId xmlns:a16="http://schemas.microsoft.com/office/drawing/2014/main" id="{49A717F7-BE4D-CF46-B51A-9002EB05F627}"/>
                  </a:ext>
                </a:extLst>
              </p:cNvPr>
              <p:cNvSpPr/>
              <p:nvPr/>
            </p:nvSpPr>
            <p:spPr>
              <a:xfrm>
                <a:off x="5892512" y="2805541"/>
                <a:ext cx="424906" cy="40382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sz="1300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3" name="Triángulo 22">
                <a:extLst>
                  <a:ext uri="{FF2B5EF4-FFF2-40B4-BE49-F238E27FC236}">
                    <a16:creationId xmlns:a16="http://schemas.microsoft.com/office/drawing/2014/main" id="{179BF5BD-B756-6741-9698-04373A1CA992}"/>
                  </a:ext>
                </a:extLst>
              </p:cNvPr>
              <p:cNvSpPr/>
              <p:nvPr/>
            </p:nvSpPr>
            <p:spPr>
              <a:xfrm rot="5400000">
                <a:off x="6076285" y="2946262"/>
                <a:ext cx="186870" cy="122381"/>
              </a:xfrm>
              <a:prstGeom prst="triangle">
                <a:avLst/>
              </a:prstGeom>
              <a:solidFill>
                <a:srgbClr val="92C14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sz="1300" dirty="0">
                  <a:latin typeface="Calibri" panose="020F0502020204030204" pitchFamily="34" charset="0"/>
                </a:endParaRPr>
              </a:p>
            </p:txBody>
          </p:sp>
        </p:grpSp>
        <p:sp>
          <p:nvSpPr>
            <p:cNvPr id="9" name="Google Shape;332;p23">
              <a:extLst>
                <a:ext uri="{FF2B5EF4-FFF2-40B4-BE49-F238E27FC236}">
                  <a16:creationId xmlns:a16="http://schemas.microsoft.com/office/drawing/2014/main" id="{7A7D8A7E-A48A-BA4B-A10D-DF93CC746CE5}"/>
                </a:ext>
              </a:extLst>
            </p:cNvPr>
            <p:cNvSpPr/>
            <p:nvPr/>
          </p:nvSpPr>
          <p:spPr>
            <a:xfrm>
              <a:off x="503238" y="1943586"/>
              <a:ext cx="2705629" cy="501005"/>
            </a:xfrm>
            <a:prstGeom prst="roundRect">
              <a:avLst>
                <a:gd name="adj" fmla="val 18326"/>
              </a:avLst>
            </a:prstGeom>
            <a:solidFill>
              <a:srgbClr val="EE46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11430" lvl="0" indent="0" algn="ctr">
                <a:lnSpc>
                  <a:spcPct val="90000"/>
                </a:lnSpc>
                <a:spcBef>
                  <a:spcPct val="0"/>
                </a:spcBef>
                <a:buSzPts val="2000"/>
                <a:buFont typeface="Arial"/>
                <a:buNone/>
              </a:pPr>
              <a:r>
                <a:rPr lang="es-ES" sz="13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/>
                </a:rPr>
                <a:t>INVERSORES CLAVE:</a:t>
              </a:r>
            </a:p>
          </p:txBody>
        </p:sp>
        <p:sp>
          <p:nvSpPr>
            <p:cNvPr id="10" name="Google Shape;334;p23">
              <a:extLst>
                <a:ext uri="{FF2B5EF4-FFF2-40B4-BE49-F238E27FC236}">
                  <a16:creationId xmlns:a16="http://schemas.microsoft.com/office/drawing/2014/main" id="{4524167D-CE6C-184F-A72C-807D3682D067}"/>
                </a:ext>
              </a:extLst>
            </p:cNvPr>
            <p:cNvSpPr/>
            <p:nvPr/>
          </p:nvSpPr>
          <p:spPr>
            <a:xfrm>
              <a:off x="503238" y="2518137"/>
              <a:ext cx="2705629" cy="2196386"/>
            </a:xfrm>
            <a:prstGeom prst="roundRect">
              <a:avLst>
                <a:gd name="adj" fmla="val 3924"/>
              </a:avLst>
            </a:prstGeom>
            <a:solidFill>
              <a:srgbClr val="FFD8D4"/>
            </a:solidFill>
            <a:ln>
              <a:noFill/>
            </a:ln>
          </p:spPr>
          <p:txBody>
            <a:bodyPr spcFirstLastPara="1" wrap="square" lIns="108000" tIns="108000" rIns="108000" bIns="45700" anchor="t" anchorCtr="0">
              <a:noAutofit/>
            </a:bodyPr>
            <a:lstStyle/>
            <a:p>
              <a:pPr marL="138113" lvl="1" indent="-128588">
                <a:spcBef>
                  <a:spcPct val="0"/>
                </a:spcBef>
                <a:spcAft>
                  <a:spcPts val="600"/>
                </a:spcAft>
                <a:buClr>
                  <a:srgbClr val="EE4639"/>
                </a:buClr>
                <a:buSzPct val="100000"/>
                <a:buFont typeface="Arial" panose="020B0604020202020204" pitchFamily="34" charset="0"/>
                <a:buChar char="•"/>
                <a:tabLst>
                  <a:tab pos="3228975" algn="l"/>
                </a:tabLst>
              </a:pPr>
              <a:r>
                <a:rPr lang="es-ES" sz="1300" dirty="0" err="1">
                  <a:solidFill>
                    <a:schemeClr val="tx1"/>
                  </a:solidFill>
                  <a:latin typeface="Calibri"/>
                  <a:cs typeface="Calibri"/>
                  <a:sym typeface="Calibri"/>
                </a:rPr>
                <a:t>ByteDance</a:t>
              </a:r>
              <a:r>
                <a:rPr lang="es-ES" sz="1300" dirty="0">
                  <a:solidFill>
                    <a:schemeClr val="tx1"/>
                  </a:solidFill>
                  <a:latin typeface="Calibri"/>
                  <a:cs typeface="Calibri"/>
                  <a:sym typeface="Calibri"/>
                </a:rPr>
                <a:t> ha atraído inversiones significativas de algunos de los mayores fondos de capital de riesgo del mundo, incluyendo Sequoia Capital, </a:t>
              </a:r>
              <a:r>
                <a:rPr lang="es-ES" sz="1300" dirty="0" err="1">
                  <a:solidFill>
                    <a:schemeClr val="tx1"/>
                  </a:solidFill>
                  <a:latin typeface="Calibri"/>
                  <a:cs typeface="Calibri"/>
                  <a:sym typeface="Calibri"/>
                </a:rPr>
                <a:t>SoftBank</a:t>
              </a:r>
              <a:r>
                <a:rPr lang="es-ES" sz="1300" dirty="0">
                  <a:solidFill>
                    <a:schemeClr val="tx1"/>
                  </a:solidFill>
                  <a:latin typeface="Calibri"/>
                  <a:cs typeface="Calibri"/>
                  <a:sym typeface="Calibri"/>
                </a:rPr>
                <a:t>, General </a:t>
              </a:r>
              <a:r>
                <a:rPr lang="es-ES" sz="1300" dirty="0" err="1">
                  <a:solidFill>
                    <a:schemeClr val="tx1"/>
                  </a:solidFill>
                  <a:latin typeface="Calibri"/>
                  <a:cs typeface="Calibri"/>
                  <a:sym typeface="Calibri"/>
                </a:rPr>
                <a:t>Atlantic</a:t>
              </a:r>
              <a:r>
                <a:rPr lang="es-ES" sz="1300" dirty="0">
                  <a:solidFill>
                    <a:schemeClr val="tx1"/>
                  </a:solidFill>
                  <a:latin typeface="Calibri"/>
                  <a:cs typeface="Calibri"/>
                  <a:sym typeface="Calibri"/>
                </a:rPr>
                <a:t>, </a:t>
              </a:r>
              <a:br>
                <a:rPr lang="es-ES" sz="1300" dirty="0">
                  <a:solidFill>
                    <a:schemeClr val="tx1"/>
                  </a:solidFill>
                  <a:latin typeface="Calibri"/>
                  <a:cs typeface="Calibri"/>
                  <a:sym typeface="Calibri"/>
                </a:rPr>
              </a:br>
              <a:r>
                <a:rPr lang="es-ES" sz="1300" dirty="0">
                  <a:solidFill>
                    <a:schemeClr val="tx1"/>
                  </a:solidFill>
                  <a:latin typeface="Calibri"/>
                  <a:cs typeface="Calibri"/>
                  <a:sym typeface="Calibri"/>
                </a:rPr>
                <a:t>y KKR.</a:t>
              </a:r>
              <a:endParaRPr lang="es-ES" sz="1300" dirty="0">
                <a:solidFill>
                  <a:schemeClr val="tx1"/>
                </a:solidFill>
                <a:latin typeface="Calibri"/>
                <a:cs typeface="Calibri"/>
              </a:endParaRPr>
            </a:p>
          </p:txBody>
        </p:sp>
        <p:grpSp>
          <p:nvGrpSpPr>
            <p:cNvPr id="11" name="Agrupar 4">
              <a:extLst>
                <a:ext uri="{FF2B5EF4-FFF2-40B4-BE49-F238E27FC236}">
                  <a16:creationId xmlns:a16="http://schemas.microsoft.com/office/drawing/2014/main" id="{F1092D34-985F-1543-A0EC-5729B7C12BD3}"/>
                </a:ext>
              </a:extLst>
            </p:cNvPr>
            <p:cNvGrpSpPr/>
            <p:nvPr/>
          </p:nvGrpSpPr>
          <p:grpSpPr>
            <a:xfrm>
              <a:off x="288323" y="1992215"/>
              <a:ext cx="459474" cy="403823"/>
              <a:chOff x="5892512" y="2805541"/>
              <a:chExt cx="459474" cy="403823"/>
            </a:xfrm>
          </p:grpSpPr>
          <p:sp>
            <p:nvSpPr>
              <p:cNvPr id="18" name="Elipse 17">
                <a:extLst>
                  <a:ext uri="{FF2B5EF4-FFF2-40B4-BE49-F238E27FC236}">
                    <a16:creationId xmlns:a16="http://schemas.microsoft.com/office/drawing/2014/main" id="{3AFE9A05-89DC-6540-8DB8-0C2C8B0B3E95}"/>
                  </a:ext>
                </a:extLst>
              </p:cNvPr>
              <p:cNvSpPr/>
              <p:nvPr/>
            </p:nvSpPr>
            <p:spPr>
              <a:xfrm>
                <a:off x="5956277" y="2824919"/>
                <a:ext cx="395709" cy="376075"/>
              </a:xfrm>
              <a:prstGeom prst="ellipse">
                <a:avLst/>
              </a:prstGeom>
              <a:solidFill>
                <a:srgbClr val="B736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sz="1300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19" name="Elipse 18">
                <a:extLst>
                  <a:ext uri="{FF2B5EF4-FFF2-40B4-BE49-F238E27FC236}">
                    <a16:creationId xmlns:a16="http://schemas.microsoft.com/office/drawing/2014/main" id="{F913F63D-B793-8F40-B98B-7F723830BF55}"/>
                  </a:ext>
                </a:extLst>
              </p:cNvPr>
              <p:cNvSpPr/>
              <p:nvPr/>
            </p:nvSpPr>
            <p:spPr>
              <a:xfrm>
                <a:off x="5892512" y="2805541"/>
                <a:ext cx="424906" cy="40382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sz="1300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0" name="Triángulo 19">
                <a:extLst>
                  <a:ext uri="{FF2B5EF4-FFF2-40B4-BE49-F238E27FC236}">
                    <a16:creationId xmlns:a16="http://schemas.microsoft.com/office/drawing/2014/main" id="{D73FCE4B-AE9B-7840-B2C1-765E63463EFD}"/>
                  </a:ext>
                </a:extLst>
              </p:cNvPr>
              <p:cNvSpPr/>
              <p:nvPr/>
            </p:nvSpPr>
            <p:spPr>
              <a:xfrm rot="5400000">
                <a:off x="6076285" y="2946262"/>
                <a:ext cx="186870" cy="122381"/>
              </a:xfrm>
              <a:prstGeom prst="triangle">
                <a:avLst/>
              </a:prstGeom>
              <a:solidFill>
                <a:srgbClr val="EE463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sz="1300" dirty="0">
                  <a:latin typeface="Calibri" panose="020F0502020204030204" pitchFamily="34" charset="0"/>
                </a:endParaRPr>
              </a:p>
            </p:txBody>
          </p:sp>
        </p:grpSp>
        <p:sp>
          <p:nvSpPr>
            <p:cNvPr id="12" name="Google Shape;332;p23">
              <a:extLst>
                <a:ext uri="{FF2B5EF4-FFF2-40B4-BE49-F238E27FC236}">
                  <a16:creationId xmlns:a16="http://schemas.microsoft.com/office/drawing/2014/main" id="{103C2AB6-AAA1-B247-B20A-B35DFC538425}"/>
                </a:ext>
              </a:extLst>
            </p:cNvPr>
            <p:cNvSpPr/>
            <p:nvPr/>
          </p:nvSpPr>
          <p:spPr>
            <a:xfrm>
              <a:off x="6353705" y="1943586"/>
              <a:ext cx="2705629" cy="501005"/>
            </a:xfrm>
            <a:prstGeom prst="roundRect">
              <a:avLst>
                <a:gd name="adj" fmla="val 18326"/>
              </a:avLst>
            </a:prstGeom>
            <a:solidFill>
              <a:srgbClr val="7150A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s-ES" sz="13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ENFOQUE </a:t>
              </a:r>
              <a:br>
                <a:rPr lang="es-ES" sz="13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</a:br>
              <a:r>
                <a:rPr lang="es-ES" sz="13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EN INNOVACIÓN:</a:t>
              </a:r>
              <a:endParaRPr lang="es-ES" sz="1300" b="1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334;p23">
              <a:extLst>
                <a:ext uri="{FF2B5EF4-FFF2-40B4-BE49-F238E27FC236}">
                  <a16:creationId xmlns:a16="http://schemas.microsoft.com/office/drawing/2014/main" id="{F6031CF7-7DCA-B14B-B0DA-2C0F2FB42DE7}"/>
                </a:ext>
              </a:extLst>
            </p:cNvPr>
            <p:cNvSpPr/>
            <p:nvPr/>
          </p:nvSpPr>
          <p:spPr>
            <a:xfrm>
              <a:off x="6353705" y="2518137"/>
              <a:ext cx="2705629" cy="2196386"/>
            </a:xfrm>
            <a:prstGeom prst="roundRect">
              <a:avLst>
                <a:gd name="adj" fmla="val 3247"/>
              </a:avLst>
            </a:prstGeom>
            <a:solidFill>
              <a:srgbClr val="E3DCED"/>
            </a:solidFill>
            <a:ln>
              <a:noFill/>
            </a:ln>
          </p:spPr>
          <p:txBody>
            <a:bodyPr spcFirstLastPara="1" wrap="square" lIns="108000" tIns="108000" rIns="108000" bIns="45700" anchor="t" anchorCtr="0">
              <a:noAutofit/>
            </a:bodyPr>
            <a:lstStyle/>
            <a:p>
              <a:pPr marL="138113" lvl="1" indent="-128588">
                <a:spcBef>
                  <a:spcPct val="0"/>
                </a:spcBef>
                <a:spcAft>
                  <a:spcPts val="600"/>
                </a:spcAft>
                <a:buClr>
                  <a:srgbClr val="7150A0"/>
                </a:buClr>
                <a:buSzPct val="100000"/>
                <a:buFont typeface="Arial" panose="020B0604020202020204" pitchFamily="34" charset="0"/>
                <a:buChar char="•"/>
                <a:tabLst>
                  <a:tab pos="3228975" algn="l"/>
                </a:tabLst>
              </a:pPr>
              <a:r>
                <a:rPr lang="es-ES" sz="1300" dirty="0">
                  <a:solidFill>
                    <a:schemeClr val="tx1"/>
                  </a:solidFill>
                  <a:latin typeface="Calibri"/>
                  <a:cs typeface="Calibri"/>
                  <a:sym typeface="Calibri"/>
                </a:rPr>
                <a:t>Los inversores han sido atraídos por la capacidad de </a:t>
              </a:r>
              <a:r>
                <a:rPr lang="es-ES" sz="1300" dirty="0" err="1">
                  <a:solidFill>
                    <a:schemeClr val="tx1"/>
                  </a:solidFill>
                  <a:latin typeface="Calibri"/>
                  <a:cs typeface="Calibri"/>
                  <a:sym typeface="Calibri"/>
                </a:rPr>
                <a:t>ByteDance</a:t>
              </a:r>
              <a:r>
                <a:rPr lang="es-ES" sz="1300" dirty="0">
                  <a:solidFill>
                    <a:schemeClr val="tx1"/>
                  </a:solidFill>
                  <a:latin typeface="Calibri"/>
                  <a:cs typeface="Calibri"/>
                  <a:sym typeface="Calibri"/>
                </a:rPr>
                <a:t> para innovar continuamente y adaptarse rápidamente a las cambiantes tendencias del mercado, así como por su potencial para mantener un crecimiento sostenido en el largo plazo.</a:t>
              </a:r>
              <a:endParaRPr lang="es-ES" sz="1300" dirty="0">
                <a:solidFill>
                  <a:schemeClr val="tx1"/>
                </a:solidFill>
                <a:latin typeface="Calibri"/>
                <a:cs typeface="Calibri"/>
              </a:endParaRPr>
            </a:p>
          </p:txBody>
        </p:sp>
        <p:grpSp>
          <p:nvGrpSpPr>
            <p:cNvPr id="14" name="Agrupar 4">
              <a:extLst>
                <a:ext uri="{FF2B5EF4-FFF2-40B4-BE49-F238E27FC236}">
                  <a16:creationId xmlns:a16="http://schemas.microsoft.com/office/drawing/2014/main" id="{F8F83BC6-9C01-664B-B6C8-391B0B754D9B}"/>
                </a:ext>
              </a:extLst>
            </p:cNvPr>
            <p:cNvGrpSpPr/>
            <p:nvPr/>
          </p:nvGrpSpPr>
          <p:grpSpPr>
            <a:xfrm>
              <a:off x="6138790" y="1992215"/>
              <a:ext cx="459474" cy="403823"/>
              <a:chOff x="5892512" y="2805541"/>
              <a:chExt cx="459474" cy="403823"/>
            </a:xfrm>
          </p:grpSpPr>
          <p:sp>
            <p:nvSpPr>
              <p:cNvPr id="15" name="Elipse 14">
                <a:extLst>
                  <a:ext uri="{FF2B5EF4-FFF2-40B4-BE49-F238E27FC236}">
                    <a16:creationId xmlns:a16="http://schemas.microsoft.com/office/drawing/2014/main" id="{876DAB46-D464-B644-9D82-C072302D4C9C}"/>
                  </a:ext>
                </a:extLst>
              </p:cNvPr>
              <p:cNvSpPr/>
              <p:nvPr/>
            </p:nvSpPr>
            <p:spPr>
              <a:xfrm>
                <a:off x="5956277" y="2824919"/>
                <a:ext cx="395709" cy="376075"/>
              </a:xfrm>
              <a:prstGeom prst="ellipse">
                <a:avLst/>
              </a:prstGeom>
              <a:solidFill>
                <a:srgbClr val="593E7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sz="1300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16" name="Elipse 15">
                <a:extLst>
                  <a:ext uri="{FF2B5EF4-FFF2-40B4-BE49-F238E27FC236}">
                    <a16:creationId xmlns:a16="http://schemas.microsoft.com/office/drawing/2014/main" id="{1F2FBC58-8189-AF4D-B692-5243129165F9}"/>
                  </a:ext>
                </a:extLst>
              </p:cNvPr>
              <p:cNvSpPr/>
              <p:nvPr/>
            </p:nvSpPr>
            <p:spPr>
              <a:xfrm>
                <a:off x="5892512" y="2805541"/>
                <a:ext cx="424906" cy="40382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sz="1300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17" name="Triángulo 16">
                <a:extLst>
                  <a:ext uri="{FF2B5EF4-FFF2-40B4-BE49-F238E27FC236}">
                    <a16:creationId xmlns:a16="http://schemas.microsoft.com/office/drawing/2014/main" id="{18AD3DCC-1956-054E-A195-E87AEDA9E5AF}"/>
                  </a:ext>
                </a:extLst>
              </p:cNvPr>
              <p:cNvSpPr/>
              <p:nvPr/>
            </p:nvSpPr>
            <p:spPr>
              <a:xfrm rot="5400000">
                <a:off x="6076285" y="2946262"/>
                <a:ext cx="186870" cy="122381"/>
              </a:xfrm>
              <a:prstGeom prst="triangle">
                <a:avLst/>
              </a:prstGeom>
              <a:solidFill>
                <a:srgbClr val="715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sz="1300" dirty="0">
                  <a:latin typeface="Calibri" panose="020F0502020204030204" pitchFamily="34" charset="0"/>
                </a:endParaRPr>
              </a:p>
            </p:txBody>
          </p:sp>
        </p:grp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6A473391-0DCE-F640-9962-B90AE320CAE0}"/>
              </a:ext>
            </a:extLst>
          </p:cNvPr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8087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>
              <a:latin typeface="Calibri" panose="020F0502020204030204" pitchFamily="34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4413443B-7921-0C47-8177-5CD31854ED87}"/>
              </a:ext>
            </a:extLst>
          </p:cNvPr>
          <p:cNvSpPr txBox="1"/>
          <p:nvPr/>
        </p:nvSpPr>
        <p:spPr>
          <a:xfrm>
            <a:off x="1008063" y="3169972"/>
            <a:ext cx="4148137" cy="3877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2800" b="1" dirty="0">
                <a:solidFill>
                  <a:schemeClr val="bg1"/>
                </a:solidFill>
                <a:latin typeface="Graphik Bold" charset="0"/>
                <a:cs typeface="Calibri"/>
              </a:rPr>
              <a:t>SPACEX</a:t>
            </a:r>
            <a:endParaRPr lang="es-PE" sz="2800" b="1" dirty="0">
              <a:solidFill>
                <a:schemeClr val="bg1"/>
              </a:solidFill>
              <a:latin typeface="Graphik Bold" charset="0"/>
              <a:ea typeface="Graphik Bold" charset="0"/>
              <a:cs typeface="Graphik Bold" charset="0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232BC93E-715B-F442-A433-C061FD7CC3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063" y="2869612"/>
            <a:ext cx="195423" cy="201256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4"/>
          <p:cNvSpPr txBox="1"/>
          <p:nvPr/>
        </p:nvSpPr>
        <p:spPr>
          <a:xfrm>
            <a:off x="489826" y="912813"/>
            <a:ext cx="8185862" cy="18466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82563" indent="-171450">
              <a:buFont typeface="Arial" panose="020B0604020202020204" pitchFamily="34" charset="0"/>
              <a:buChar char="•"/>
            </a:pPr>
            <a:r>
              <a:rPr lang="es-ES" sz="1500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Empresa de exploración espacial fundada por </a:t>
            </a:r>
            <a:r>
              <a:rPr lang="es-ES" sz="1500" dirty="0" err="1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Elon</a:t>
            </a:r>
            <a:r>
              <a:rPr lang="es-ES" sz="1500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ES" sz="1500" dirty="0" err="1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Musk</a:t>
            </a:r>
            <a:r>
              <a:rPr lang="es-ES" sz="1500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 que desarrolla cohetes y naves espaciales avanzados; opera dentro de la industria aeroespacial.</a:t>
            </a:r>
          </a:p>
          <a:p>
            <a:pPr marL="182563" marR="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s-ES" sz="1500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82563" marR="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sz="1500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Los principales servicios de la empresa incluyen la producción y operación de cohetes y naves espaciales, con el objetivo final de revolucionar el transporte espacial y permitir la vida humana en otros planetas.</a:t>
            </a:r>
          </a:p>
          <a:p>
            <a:pPr marL="182563" marR="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s-ES" sz="1500" dirty="0">
              <a:solidFill>
                <a:srgbClr val="262626"/>
              </a:solidFill>
              <a:latin typeface="Calibri"/>
              <a:cs typeface="Calibri"/>
              <a:sym typeface="Calibri"/>
            </a:endParaRPr>
          </a:p>
          <a:p>
            <a:pPr marL="182563" indent="-171450">
              <a:buFont typeface="Arial" panose="020B0604020202020204" pitchFamily="34" charset="0"/>
              <a:buChar char="•"/>
            </a:pPr>
            <a:r>
              <a:rPr lang="es-ES" sz="1500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Fue fundada en 2002 y tiene su sede en Hawthorne, California.</a:t>
            </a:r>
          </a:p>
        </p:txBody>
      </p:sp>
      <p:pic>
        <p:nvPicPr>
          <p:cNvPr id="146" name="Google Shape;146;p14" descr="El regulador de EE UU veta los vuelos del Starship hasta que SpaceX no  aplique reforma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59370" y="3074088"/>
            <a:ext cx="4246773" cy="2123387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5">
            <a:extLst>
              <a:ext uri="{FF2B5EF4-FFF2-40B4-BE49-F238E27FC236}">
                <a16:creationId xmlns:a16="http://schemas.microsoft.com/office/drawing/2014/main" id="{0BDBA964-5C09-6048-9151-1048117C742B}"/>
              </a:ext>
            </a:extLst>
          </p:cNvPr>
          <p:cNvSpPr/>
          <p:nvPr/>
        </p:nvSpPr>
        <p:spPr>
          <a:xfrm>
            <a:off x="503237" y="376232"/>
            <a:ext cx="3889376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s-ES" sz="10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SPACEX</a:t>
            </a:r>
            <a:endParaRPr lang="es-PE" sz="100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upo 26">
            <a:extLst>
              <a:ext uri="{FF2B5EF4-FFF2-40B4-BE49-F238E27FC236}">
                <a16:creationId xmlns:a16="http://schemas.microsoft.com/office/drawing/2014/main" id="{858EF087-4B15-4546-8E25-F4AF2B863BBF}"/>
              </a:ext>
            </a:extLst>
          </p:cNvPr>
          <p:cNvGrpSpPr/>
          <p:nvPr/>
        </p:nvGrpSpPr>
        <p:grpSpPr>
          <a:xfrm>
            <a:off x="6515642" y="1979869"/>
            <a:ext cx="2168531" cy="3217606"/>
            <a:chOff x="4432401" y="1731433"/>
            <a:chExt cx="2168531" cy="3217606"/>
          </a:xfrm>
        </p:grpSpPr>
        <p:sp>
          <p:nvSpPr>
            <p:cNvPr id="28" name="Google Shape;332;p23">
              <a:extLst>
                <a:ext uri="{FF2B5EF4-FFF2-40B4-BE49-F238E27FC236}">
                  <a16:creationId xmlns:a16="http://schemas.microsoft.com/office/drawing/2014/main" id="{BB2AB37D-AE08-8F45-BF50-FD09E4E19AC7}"/>
                </a:ext>
              </a:extLst>
            </p:cNvPr>
            <p:cNvSpPr/>
            <p:nvPr/>
          </p:nvSpPr>
          <p:spPr>
            <a:xfrm>
              <a:off x="4637916" y="1731433"/>
              <a:ext cx="1963016" cy="479091"/>
            </a:xfrm>
            <a:prstGeom prst="roundRect">
              <a:avLst>
                <a:gd name="adj" fmla="val 18326"/>
              </a:avLst>
            </a:prstGeom>
            <a:solidFill>
              <a:srgbClr val="FE782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s-ES" sz="12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INTERNET GLOBAL </a:t>
              </a:r>
              <a:br>
                <a:rPr lang="es-ES" sz="12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</a:br>
              <a:r>
                <a:rPr lang="es-ES" sz="12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CON STARLINK:</a:t>
              </a:r>
              <a:endParaRPr lang="es-ES" sz="1200" b="1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334;p23">
              <a:extLst>
                <a:ext uri="{FF2B5EF4-FFF2-40B4-BE49-F238E27FC236}">
                  <a16:creationId xmlns:a16="http://schemas.microsoft.com/office/drawing/2014/main" id="{9BADF1BA-BA02-E14B-B699-928FA4A1C0D5}"/>
                </a:ext>
              </a:extLst>
            </p:cNvPr>
            <p:cNvSpPr/>
            <p:nvPr/>
          </p:nvSpPr>
          <p:spPr>
            <a:xfrm>
              <a:off x="4637916" y="2280853"/>
              <a:ext cx="1963016" cy="2668186"/>
            </a:xfrm>
            <a:prstGeom prst="roundRect">
              <a:avLst>
                <a:gd name="adj" fmla="val 3247"/>
              </a:avLst>
            </a:prstGeom>
            <a:solidFill>
              <a:srgbClr val="FFD7C1"/>
            </a:solidFill>
            <a:ln>
              <a:noFill/>
            </a:ln>
          </p:spPr>
          <p:txBody>
            <a:bodyPr spcFirstLastPara="1" wrap="square" lIns="108000" tIns="108000" rIns="108000" bIns="45700" anchor="t" anchorCtr="0">
              <a:noAutofit/>
            </a:bodyPr>
            <a:lstStyle/>
            <a:p>
              <a:pPr marL="138113" lvl="1" indent="-128588">
                <a:spcBef>
                  <a:spcPct val="0"/>
                </a:spcBef>
                <a:spcAft>
                  <a:spcPts val="600"/>
                </a:spcAft>
                <a:buClr>
                  <a:srgbClr val="FE7828"/>
                </a:buClr>
                <a:buSzPct val="100000"/>
                <a:buFont typeface="Arial" panose="020B0604020202020204" pitchFamily="34" charset="0"/>
                <a:buChar char="•"/>
                <a:tabLst>
                  <a:tab pos="3228975" algn="l"/>
                </a:tabLst>
              </a:pPr>
              <a:r>
                <a:rPr lang="es-ES" sz="1200" dirty="0" err="1">
                  <a:solidFill>
                    <a:schemeClr val="tx1"/>
                  </a:solidFill>
                  <a:latin typeface="Calibri"/>
                  <a:cs typeface="Calibri"/>
                  <a:sym typeface="Calibri"/>
                </a:rPr>
                <a:t>SpaceX</a:t>
              </a:r>
              <a:r>
                <a:rPr lang="es-ES" sz="1200" dirty="0">
                  <a:solidFill>
                    <a:schemeClr val="tx1"/>
                  </a:solidFill>
                  <a:latin typeface="Calibri"/>
                  <a:cs typeface="Calibri"/>
                  <a:sym typeface="Calibri"/>
                </a:rPr>
                <a:t> está desplegando una constelación de satélites en órbita baja para proporcionar internet de alta velocidad en todo el mundo, especialmente en áreas remotas y de difícil acceso.</a:t>
              </a:r>
              <a:endParaRPr lang="es-ES" sz="1200" dirty="0">
                <a:solidFill>
                  <a:schemeClr val="tx1"/>
                </a:solidFill>
                <a:latin typeface="Calibri"/>
                <a:cs typeface="Calibri"/>
              </a:endParaRPr>
            </a:p>
          </p:txBody>
        </p:sp>
        <p:grpSp>
          <p:nvGrpSpPr>
            <p:cNvPr id="30" name="Agrupar 4">
              <a:extLst>
                <a:ext uri="{FF2B5EF4-FFF2-40B4-BE49-F238E27FC236}">
                  <a16:creationId xmlns:a16="http://schemas.microsoft.com/office/drawing/2014/main" id="{A8D90948-C01E-6F4A-9409-540761D9E455}"/>
                </a:ext>
              </a:extLst>
            </p:cNvPr>
            <p:cNvGrpSpPr/>
            <p:nvPr/>
          </p:nvGrpSpPr>
          <p:grpSpPr>
            <a:xfrm>
              <a:off x="4432401" y="1777935"/>
              <a:ext cx="439377" cy="386160"/>
              <a:chOff x="5892512" y="2805541"/>
              <a:chExt cx="459474" cy="403823"/>
            </a:xfrm>
          </p:grpSpPr>
          <p:sp>
            <p:nvSpPr>
              <p:cNvPr id="31" name="Elipse 30">
                <a:extLst>
                  <a:ext uri="{FF2B5EF4-FFF2-40B4-BE49-F238E27FC236}">
                    <a16:creationId xmlns:a16="http://schemas.microsoft.com/office/drawing/2014/main" id="{846EADA3-A4F2-9B4B-BAFC-229CE144731B}"/>
                  </a:ext>
                </a:extLst>
              </p:cNvPr>
              <p:cNvSpPr/>
              <p:nvPr/>
            </p:nvSpPr>
            <p:spPr>
              <a:xfrm>
                <a:off x="5956277" y="2824919"/>
                <a:ext cx="395709" cy="376075"/>
              </a:xfrm>
              <a:prstGeom prst="ellipse">
                <a:avLst/>
              </a:prstGeom>
              <a:solidFill>
                <a:srgbClr val="B9592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sz="1200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2" name="Elipse 31">
                <a:extLst>
                  <a:ext uri="{FF2B5EF4-FFF2-40B4-BE49-F238E27FC236}">
                    <a16:creationId xmlns:a16="http://schemas.microsoft.com/office/drawing/2014/main" id="{83D890AC-A453-EE45-B59D-C884FE5EB97C}"/>
                  </a:ext>
                </a:extLst>
              </p:cNvPr>
              <p:cNvSpPr/>
              <p:nvPr/>
            </p:nvSpPr>
            <p:spPr>
              <a:xfrm>
                <a:off x="5892512" y="2805541"/>
                <a:ext cx="424906" cy="40382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sz="1200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3" name="Triángulo 32">
                <a:extLst>
                  <a:ext uri="{FF2B5EF4-FFF2-40B4-BE49-F238E27FC236}">
                    <a16:creationId xmlns:a16="http://schemas.microsoft.com/office/drawing/2014/main" id="{4685F468-79D8-C54A-9D86-E55A0DCF48E8}"/>
                  </a:ext>
                </a:extLst>
              </p:cNvPr>
              <p:cNvSpPr/>
              <p:nvPr/>
            </p:nvSpPr>
            <p:spPr>
              <a:xfrm rot="5400000">
                <a:off x="6076285" y="2946262"/>
                <a:ext cx="186870" cy="122381"/>
              </a:xfrm>
              <a:prstGeom prst="triangle">
                <a:avLst/>
              </a:prstGeom>
              <a:solidFill>
                <a:srgbClr val="FE782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sz="1200" dirty="0">
                  <a:latin typeface="Calibri" panose="020F0502020204030204" pitchFamily="34" charset="0"/>
                </a:endParaRPr>
              </a:p>
            </p:txBody>
          </p:sp>
        </p:grpSp>
      </p:grpSp>
      <p:grpSp>
        <p:nvGrpSpPr>
          <p:cNvPr id="2" name="Grupo 1">
            <a:extLst>
              <a:ext uri="{FF2B5EF4-FFF2-40B4-BE49-F238E27FC236}">
                <a16:creationId xmlns:a16="http://schemas.microsoft.com/office/drawing/2014/main" id="{FE487DFB-7E15-684C-A4F4-CC1FC1F14F8A}"/>
              </a:ext>
            </a:extLst>
          </p:cNvPr>
          <p:cNvGrpSpPr/>
          <p:nvPr/>
        </p:nvGrpSpPr>
        <p:grpSpPr>
          <a:xfrm>
            <a:off x="4432401" y="1979869"/>
            <a:ext cx="2168531" cy="3217606"/>
            <a:chOff x="4432401" y="1731433"/>
            <a:chExt cx="2168531" cy="3217606"/>
          </a:xfrm>
        </p:grpSpPr>
        <p:sp>
          <p:nvSpPr>
            <p:cNvPr id="12" name="Google Shape;332;p23">
              <a:extLst>
                <a:ext uri="{FF2B5EF4-FFF2-40B4-BE49-F238E27FC236}">
                  <a16:creationId xmlns:a16="http://schemas.microsoft.com/office/drawing/2014/main" id="{7B364DD1-E3F8-364B-960A-0BAB34B00367}"/>
                </a:ext>
              </a:extLst>
            </p:cNvPr>
            <p:cNvSpPr/>
            <p:nvPr/>
          </p:nvSpPr>
          <p:spPr>
            <a:xfrm>
              <a:off x="4637916" y="1731433"/>
              <a:ext cx="1963016" cy="479091"/>
            </a:xfrm>
            <a:prstGeom prst="roundRect">
              <a:avLst>
                <a:gd name="adj" fmla="val 18326"/>
              </a:avLst>
            </a:prstGeom>
            <a:solidFill>
              <a:srgbClr val="7150A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s-ES" sz="13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STARSHIP:</a:t>
              </a:r>
              <a:endParaRPr lang="es-ES" sz="1300" b="1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334;p23">
              <a:extLst>
                <a:ext uri="{FF2B5EF4-FFF2-40B4-BE49-F238E27FC236}">
                  <a16:creationId xmlns:a16="http://schemas.microsoft.com/office/drawing/2014/main" id="{ADFFB904-0699-AA40-B3CE-D8C3FBA79285}"/>
                </a:ext>
              </a:extLst>
            </p:cNvPr>
            <p:cNvSpPr/>
            <p:nvPr/>
          </p:nvSpPr>
          <p:spPr>
            <a:xfrm>
              <a:off x="4637916" y="2280852"/>
              <a:ext cx="1963016" cy="2668187"/>
            </a:xfrm>
            <a:prstGeom prst="roundRect">
              <a:avLst>
                <a:gd name="adj" fmla="val 3247"/>
              </a:avLst>
            </a:prstGeom>
            <a:solidFill>
              <a:srgbClr val="E3DCED"/>
            </a:solidFill>
            <a:ln>
              <a:noFill/>
            </a:ln>
          </p:spPr>
          <p:txBody>
            <a:bodyPr spcFirstLastPara="1" wrap="square" lIns="108000" tIns="108000" rIns="108000" bIns="45700" anchor="t" anchorCtr="0">
              <a:noAutofit/>
            </a:bodyPr>
            <a:lstStyle/>
            <a:p>
              <a:pPr marL="138113" lvl="1" indent="-128588">
                <a:spcBef>
                  <a:spcPct val="0"/>
                </a:spcBef>
                <a:spcAft>
                  <a:spcPts val="600"/>
                </a:spcAft>
                <a:buClr>
                  <a:srgbClr val="7150A0"/>
                </a:buClr>
                <a:buSzPct val="100000"/>
                <a:buFont typeface="Arial" panose="020B0604020202020204" pitchFamily="34" charset="0"/>
                <a:buChar char="•"/>
                <a:tabLst>
                  <a:tab pos="3228975" algn="l"/>
                </a:tabLst>
              </a:pPr>
              <a:r>
                <a:rPr lang="es-ES" sz="1200" dirty="0">
                  <a:solidFill>
                    <a:schemeClr val="tx1"/>
                  </a:solidFill>
                  <a:latin typeface="Calibri"/>
                  <a:cs typeface="Calibri"/>
                  <a:sym typeface="Calibri"/>
                </a:rPr>
                <a:t>En desarrollo, </a:t>
              </a:r>
              <a:r>
                <a:rPr lang="es-ES" sz="1200" dirty="0" err="1">
                  <a:solidFill>
                    <a:schemeClr val="tx1"/>
                  </a:solidFill>
                  <a:latin typeface="Calibri"/>
                  <a:cs typeface="Calibri"/>
                  <a:sym typeface="Calibri"/>
                </a:rPr>
                <a:t>Starship</a:t>
              </a:r>
              <a:r>
                <a:rPr lang="es-ES" sz="1200" dirty="0">
                  <a:solidFill>
                    <a:schemeClr val="tx1"/>
                  </a:solidFill>
                  <a:latin typeface="Calibri"/>
                  <a:cs typeface="Calibri"/>
                  <a:sym typeface="Calibri"/>
                </a:rPr>
                <a:t> es una nave espacial completamente reutilizable que pretende llevar grandes cantidades de carga y pasajeros a la Luna, Marte y más allá. Su diseño tiene el potencial de reducir aún más los costos de los vuelos espaciales.</a:t>
              </a:r>
              <a:endParaRPr lang="es-ES" sz="1200" dirty="0">
                <a:solidFill>
                  <a:schemeClr val="tx1"/>
                </a:solidFill>
                <a:latin typeface="Calibri"/>
                <a:cs typeface="Calibri"/>
              </a:endParaRPr>
            </a:p>
          </p:txBody>
        </p:sp>
        <p:grpSp>
          <p:nvGrpSpPr>
            <p:cNvPr id="14" name="Agrupar 4">
              <a:extLst>
                <a:ext uri="{FF2B5EF4-FFF2-40B4-BE49-F238E27FC236}">
                  <a16:creationId xmlns:a16="http://schemas.microsoft.com/office/drawing/2014/main" id="{F3EB398D-8164-4F4B-AEE8-8557260E3AE4}"/>
                </a:ext>
              </a:extLst>
            </p:cNvPr>
            <p:cNvGrpSpPr/>
            <p:nvPr/>
          </p:nvGrpSpPr>
          <p:grpSpPr>
            <a:xfrm>
              <a:off x="4432401" y="1777935"/>
              <a:ext cx="439377" cy="386160"/>
              <a:chOff x="5892512" y="2805541"/>
              <a:chExt cx="459474" cy="403823"/>
            </a:xfrm>
          </p:grpSpPr>
          <p:sp>
            <p:nvSpPr>
              <p:cNvPr id="15" name="Elipse 14">
                <a:extLst>
                  <a:ext uri="{FF2B5EF4-FFF2-40B4-BE49-F238E27FC236}">
                    <a16:creationId xmlns:a16="http://schemas.microsoft.com/office/drawing/2014/main" id="{52A49DED-8567-7840-91E7-61C3B7D4029F}"/>
                  </a:ext>
                </a:extLst>
              </p:cNvPr>
              <p:cNvSpPr/>
              <p:nvPr/>
            </p:nvSpPr>
            <p:spPr>
              <a:xfrm>
                <a:off x="5956277" y="2824919"/>
                <a:ext cx="395709" cy="376075"/>
              </a:xfrm>
              <a:prstGeom prst="ellipse">
                <a:avLst/>
              </a:prstGeom>
              <a:solidFill>
                <a:srgbClr val="593E7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sz="1300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16" name="Elipse 15">
                <a:extLst>
                  <a:ext uri="{FF2B5EF4-FFF2-40B4-BE49-F238E27FC236}">
                    <a16:creationId xmlns:a16="http://schemas.microsoft.com/office/drawing/2014/main" id="{131D4483-45FC-5A47-97DB-888691EF7E72}"/>
                  </a:ext>
                </a:extLst>
              </p:cNvPr>
              <p:cNvSpPr/>
              <p:nvPr/>
            </p:nvSpPr>
            <p:spPr>
              <a:xfrm>
                <a:off x="5892512" y="2805541"/>
                <a:ext cx="424906" cy="40382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sz="1300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17" name="Triángulo 16">
                <a:extLst>
                  <a:ext uri="{FF2B5EF4-FFF2-40B4-BE49-F238E27FC236}">
                    <a16:creationId xmlns:a16="http://schemas.microsoft.com/office/drawing/2014/main" id="{7258EDEA-2FC2-0545-82FE-2911DE80B8C8}"/>
                  </a:ext>
                </a:extLst>
              </p:cNvPr>
              <p:cNvSpPr/>
              <p:nvPr/>
            </p:nvSpPr>
            <p:spPr>
              <a:xfrm rot="5400000">
                <a:off x="6076285" y="2946262"/>
                <a:ext cx="186870" cy="122381"/>
              </a:xfrm>
              <a:prstGeom prst="triangle">
                <a:avLst/>
              </a:prstGeom>
              <a:solidFill>
                <a:srgbClr val="715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sz="1300" dirty="0">
                  <a:latin typeface="Calibri" panose="020F0502020204030204" pitchFamily="34" charset="0"/>
                </a:endParaRPr>
              </a:p>
            </p:txBody>
          </p:sp>
        </p:grpSp>
      </p:grpSp>
      <p:sp>
        <p:nvSpPr>
          <p:cNvPr id="153" name="Google Shape;153;p15"/>
          <p:cNvSpPr txBox="1"/>
          <p:nvPr/>
        </p:nvSpPr>
        <p:spPr>
          <a:xfrm>
            <a:off x="491483" y="924392"/>
            <a:ext cx="8164347" cy="969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1725" marR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b="1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CARACTERÍSTICAS</a:t>
            </a:r>
            <a:endParaRPr dirty="0"/>
          </a:p>
          <a:p>
            <a:pPr marL="11725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Valoración:</a:t>
            </a:r>
            <a:r>
              <a:rPr lang="es-ES" b="1" dirty="0">
                <a:ea typeface="Calibri"/>
              </a:rPr>
              <a:t> </a:t>
            </a:r>
            <a:r>
              <a:rPr lang="es-ES" sz="1600" b="1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$150 mil millones</a:t>
            </a:r>
            <a:endParaRPr sz="1600" b="1" dirty="0"/>
          </a:p>
          <a:p>
            <a:pPr marL="11725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1725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Innovación disruptiva</a:t>
            </a:r>
            <a:endParaRPr dirty="0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8B814D4C-1A20-874F-9477-B62B9C9B01E4}"/>
              </a:ext>
            </a:extLst>
          </p:cNvPr>
          <p:cNvSpPr/>
          <p:nvPr/>
        </p:nvSpPr>
        <p:spPr>
          <a:xfrm>
            <a:off x="503237" y="376232"/>
            <a:ext cx="3889376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s-ES" sz="10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SPACEX</a:t>
            </a:r>
            <a:endParaRPr lang="es-PE" sz="100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Google Shape;332;p23">
            <a:extLst>
              <a:ext uri="{FF2B5EF4-FFF2-40B4-BE49-F238E27FC236}">
                <a16:creationId xmlns:a16="http://schemas.microsoft.com/office/drawing/2014/main" id="{44FA1EC0-8F06-8741-B912-2FE71863C799}"/>
              </a:ext>
            </a:extLst>
          </p:cNvPr>
          <p:cNvSpPr/>
          <p:nvPr/>
        </p:nvSpPr>
        <p:spPr>
          <a:xfrm>
            <a:off x="2565877" y="1979869"/>
            <a:ext cx="1963115" cy="479091"/>
          </a:xfrm>
          <a:prstGeom prst="roundRect">
            <a:avLst>
              <a:gd name="adj" fmla="val 18326"/>
            </a:avLst>
          </a:prstGeom>
          <a:solidFill>
            <a:srgbClr val="92C14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11430" lvl="0" indent="0" algn="ctr">
              <a:lnSpc>
                <a:spcPct val="90000"/>
              </a:lnSpc>
              <a:spcBef>
                <a:spcPct val="0"/>
              </a:spcBef>
              <a:buSzPts val="2000"/>
              <a:buFont typeface="Arial"/>
              <a:buNone/>
            </a:pPr>
            <a:r>
              <a:rPr lang="es-ES" sz="13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ATERRIZAJES PROPULSIVOS:</a:t>
            </a:r>
          </a:p>
        </p:txBody>
      </p:sp>
      <p:sp>
        <p:nvSpPr>
          <p:cNvPr id="7" name="Google Shape;334;p23">
            <a:extLst>
              <a:ext uri="{FF2B5EF4-FFF2-40B4-BE49-F238E27FC236}">
                <a16:creationId xmlns:a16="http://schemas.microsoft.com/office/drawing/2014/main" id="{E320D5A5-E5DC-A54A-BD53-340CE5B55EC3}"/>
              </a:ext>
            </a:extLst>
          </p:cNvPr>
          <p:cNvSpPr/>
          <p:nvPr/>
        </p:nvSpPr>
        <p:spPr>
          <a:xfrm>
            <a:off x="2565877" y="2529289"/>
            <a:ext cx="1963115" cy="2668186"/>
          </a:xfrm>
          <a:prstGeom prst="roundRect">
            <a:avLst>
              <a:gd name="adj" fmla="val 3247"/>
            </a:avLst>
          </a:prstGeom>
          <a:solidFill>
            <a:srgbClr val="DDEEC7"/>
          </a:solidFill>
          <a:ln>
            <a:noFill/>
          </a:ln>
        </p:spPr>
        <p:txBody>
          <a:bodyPr spcFirstLastPara="1" wrap="square" lIns="108000" tIns="108000" rIns="108000" bIns="45700" anchor="t" anchorCtr="0">
            <a:noAutofit/>
          </a:bodyPr>
          <a:lstStyle/>
          <a:p>
            <a:pPr marL="138113" lvl="1" indent="-128588">
              <a:spcBef>
                <a:spcPct val="0"/>
              </a:spcBef>
              <a:spcAft>
                <a:spcPts val="600"/>
              </a:spcAft>
              <a:buClr>
                <a:srgbClr val="92C14E"/>
              </a:buClr>
              <a:buSzPct val="100000"/>
              <a:buFont typeface="Arial" panose="020B0604020202020204" pitchFamily="34" charset="0"/>
              <a:buChar char="•"/>
              <a:tabLst>
                <a:tab pos="3228975" algn="l"/>
              </a:tabLst>
            </a:pPr>
            <a:r>
              <a:rPr lang="es-ES" sz="1200" dirty="0">
                <a:solidFill>
                  <a:schemeClr val="tx1"/>
                </a:solidFill>
                <a:latin typeface="Calibri"/>
                <a:cs typeface="Calibri"/>
                <a:sym typeface="Calibri"/>
              </a:rPr>
              <a:t>La tecnología de aterrizaje vertical de </a:t>
            </a:r>
            <a:r>
              <a:rPr lang="es-ES" sz="1200" dirty="0" err="1">
                <a:solidFill>
                  <a:schemeClr val="tx1"/>
                </a:solidFill>
                <a:latin typeface="Calibri"/>
                <a:cs typeface="Calibri"/>
                <a:sym typeface="Calibri"/>
              </a:rPr>
              <a:t>SpaceX</a:t>
            </a:r>
            <a:r>
              <a:rPr lang="es-ES" sz="1200" dirty="0">
                <a:solidFill>
                  <a:schemeClr val="tx1"/>
                </a:solidFill>
                <a:latin typeface="Calibri"/>
                <a:cs typeface="Calibri"/>
                <a:sym typeface="Calibri"/>
              </a:rPr>
              <a:t>, que permite a los cohetes aterrizar de manera controlada y reutilizable en plataformas marítimas y terrestres, es un hito en la industria espacial.</a:t>
            </a:r>
            <a:endParaRPr lang="es-ES" sz="1200" dirty="0">
              <a:solidFill>
                <a:schemeClr val="tx1"/>
              </a:solidFill>
              <a:latin typeface="Calibri"/>
              <a:cs typeface="Calibri"/>
            </a:endParaRPr>
          </a:p>
        </p:txBody>
      </p:sp>
      <p:grpSp>
        <p:nvGrpSpPr>
          <p:cNvPr id="8" name="Agrupar 4">
            <a:extLst>
              <a:ext uri="{FF2B5EF4-FFF2-40B4-BE49-F238E27FC236}">
                <a16:creationId xmlns:a16="http://schemas.microsoft.com/office/drawing/2014/main" id="{5519044B-D5E1-164A-B9DF-2158B9A81575}"/>
              </a:ext>
            </a:extLst>
          </p:cNvPr>
          <p:cNvGrpSpPr/>
          <p:nvPr/>
        </p:nvGrpSpPr>
        <p:grpSpPr>
          <a:xfrm>
            <a:off x="2360363" y="2026371"/>
            <a:ext cx="439377" cy="386160"/>
            <a:chOff x="5892512" y="2805541"/>
            <a:chExt cx="459474" cy="403823"/>
          </a:xfrm>
        </p:grpSpPr>
        <p:sp>
          <p:nvSpPr>
            <p:cNvPr id="21" name="Elipse 20">
              <a:extLst>
                <a:ext uri="{FF2B5EF4-FFF2-40B4-BE49-F238E27FC236}">
                  <a16:creationId xmlns:a16="http://schemas.microsoft.com/office/drawing/2014/main" id="{30FDEF16-3D16-1A43-B0C3-9DFBB8F3E730}"/>
                </a:ext>
              </a:extLst>
            </p:cNvPr>
            <p:cNvSpPr/>
            <p:nvPr/>
          </p:nvSpPr>
          <p:spPr>
            <a:xfrm>
              <a:off x="5956277" y="2824919"/>
              <a:ext cx="395709" cy="376075"/>
            </a:xfrm>
            <a:prstGeom prst="ellipse">
              <a:avLst/>
            </a:prstGeom>
            <a:solidFill>
              <a:srgbClr val="6A8F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1300" dirty="0">
                <a:latin typeface="Calibri" panose="020F0502020204030204" pitchFamily="34" charset="0"/>
              </a:endParaRPr>
            </a:p>
          </p:txBody>
        </p:sp>
        <p:sp>
          <p:nvSpPr>
            <p:cNvPr id="22" name="Elipse 21">
              <a:extLst>
                <a:ext uri="{FF2B5EF4-FFF2-40B4-BE49-F238E27FC236}">
                  <a16:creationId xmlns:a16="http://schemas.microsoft.com/office/drawing/2014/main" id="{18A4FF6C-706B-8241-A45A-7695F26416E4}"/>
                </a:ext>
              </a:extLst>
            </p:cNvPr>
            <p:cNvSpPr/>
            <p:nvPr/>
          </p:nvSpPr>
          <p:spPr>
            <a:xfrm>
              <a:off x="5892512" y="2805541"/>
              <a:ext cx="424906" cy="40382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1300" dirty="0">
                <a:latin typeface="Calibri" panose="020F0502020204030204" pitchFamily="34" charset="0"/>
              </a:endParaRPr>
            </a:p>
          </p:txBody>
        </p:sp>
        <p:sp>
          <p:nvSpPr>
            <p:cNvPr id="23" name="Triángulo 22">
              <a:extLst>
                <a:ext uri="{FF2B5EF4-FFF2-40B4-BE49-F238E27FC236}">
                  <a16:creationId xmlns:a16="http://schemas.microsoft.com/office/drawing/2014/main" id="{D951574A-67B0-5D43-A687-DD0C52CEACA7}"/>
                </a:ext>
              </a:extLst>
            </p:cNvPr>
            <p:cNvSpPr/>
            <p:nvPr/>
          </p:nvSpPr>
          <p:spPr>
            <a:xfrm rot="5400000">
              <a:off x="6076285" y="2946262"/>
              <a:ext cx="186870" cy="122381"/>
            </a:xfrm>
            <a:prstGeom prst="triangle">
              <a:avLst/>
            </a:prstGeom>
            <a:solidFill>
              <a:srgbClr val="92C1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1300" dirty="0">
                <a:latin typeface="Calibri" panose="020F0502020204030204" pitchFamily="34" charset="0"/>
              </a:endParaRPr>
            </a:p>
          </p:txBody>
        </p:sp>
      </p:grpSp>
      <p:sp>
        <p:nvSpPr>
          <p:cNvPr id="9" name="Google Shape;332;p23">
            <a:extLst>
              <a:ext uri="{FF2B5EF4-FFF2-40B4-BE49-F238E27FC236}">
                <a16:creationId xmlns:a16="http://schemas.microsoft.com/office/drawing/2014/main" id="{5FFD0B19-E69F-6D4D-9748-B04FBF862A63}"/>
              </a:ext>
            </a:extLst>
          </p:cNvPr>
          <p:cNvSpPr/>
          <p:nvPr/>
        </p:nvSpPr>
        <p:spPr>
          <a:xfrm>
            <a:off x="493838" y="1979869"/>
            <a:ext cx="1963115" cy="479091"/>
          </a:xfrm>
          <a:prstGeom prst="roundRect">
            <a:avLst>
              <a:gd name="adj" fmla="val 18326"/>
            </a:avLst>
          </a:prstGeom>
          <a:solidFill>
            <a:srgbClr val="EE46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11430" lvl="0" indent="0" algn="ctr">
              <a:lnSpc>
                <a:spcPct val="90000"/>
              </a:lnSpc>
              <a:spcBef>
                <a:spcPct val="0"/>
              </a:spcBef>
              <a:buSzPts val="2000"/>
              <a:buFont typeface="Arial"/>
              <a:buNone/>
            </a:pPr>
            <a:r>
              <a:rPr lang="es-ES" sz="13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REUTILIZACIÓN </a:t>
            </a:r>
            <a:br>
              <a:rPr lang="es-ES" sz="13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</a:br>
            <a:r>
              <a:rPr lang="es-ES" sz="13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DE COHETES:</a:t>
            </a:r>
          </a:p>
        </p:txBody>
      </p:sp>
      <p:sp>
        <p:nvSpPr>
          <p:cNvPr id="10" name="Google Shape;334;p23">
            <a:extLst>
              <a:ext uri="{FF2B5EF4-FFF2-40B4-BE49-F238E27FC236}">
                <a16:creationId xmlns:a16="http://schemas.microsoft.com/office/drawing/2014/main" id="{47E68063-484B-E34B-805F-CA2D7B84DD49}"/>
              </a:ext>
            </a:extLst>
          </p:cNvPr>
          <p:cNvSpPr/>
          <p:nvPr/>
        </p:nvSpPr>
        <p:spPr>
          <a:xfrm>
            <a:off x="493838" y="2529289"/>
            <a:ext cx="1963115" cy="2668186"/>
          </a:xfrm>
          <a:prstGeom prst="roundRect">
            <a:avLst>
              <a:gd name="adj" fmla="val 3924"/>
            </a:avLst>
          </a:prstGeom>
          <a:solidFill>
            <a:srgbClr val="FFD8D4"/>
          </a:solidFill>
          <a:ln>
            <a:noFill/>
          </a:ln>
        </p:spPr>
        <p:txBody>
          <a:bodyPr spcFirstLastPara="1" wrap="square" lIns="108000" tIns="108000" rIns="108000" bIns="45700" anchor="t" anchorCtr="0">
            <a:noAutofit/>
          </a:bodyPr>
          <a:lstStyle/>
          <a:p>
            <a:pPr marL="138113" lvl="1" indent="-128588">
              <a:spcBef>
                <a:spcPct val="0"/>
              </a:spcBef>
              <a:spcAft>
                <a:spcPts val="600"/>
              </a:spcAft>
              <a:buClr>
                <a:srgbClr val="EE4639"/>
              </a:buClr>
              <a:buSzPct val="100000"/>
              <a:buFont typeface="Arial" panose="020B0604020202020204" pitchFamily="34" charset="0"/>
              <a:buChar char="•"/>
              <a:tabLst>
                <a:tab pos="3228975" algn="l"/>
              </a:tabLst>
            </a:pPr>
            <a:r>
              <a:rPr lang="es-ES" sz="1200" dirty="0" err="1">
                <a:solidFill>
                  <a:schemeClr val="tx1"/>
                </a:solidFill>
                <a:latin typeface="Calibri"/>
                <a:cs typeface="Calibri"/>
                <a:sym typeface="Calibri"/>
              </a:rPr>
              <a:t>SpaceX</a:t>
            </a:r>
            <a:r>
              <a:rPr lang="es-ES" sz="1200" dirty="0">
                <a:solidFill>
                  <a:schemeClr val="tx1"/>
                </a:solidFill>
                <a:latin typeface="Calibri"/>
                <a:cs typeface="Calibri"/>
                <a:sym typeface="Calibri"/>
              </a:rPr>
              <a:t> ha revolucionado la industria aeroespacial con el desarrollo de cohetes reutilizables, como el </a:t>
            </a:r>
            <a:r>
              <a:rPr lang="es-ES" sz="1200" dirty="0" err="1">
                <a:solidFill>
                  <a:schemeClr val="tx1"/>
                </a:solidFill>
                <a:latin typeface="Calibri"/>
                <a:cs typeface="Calibri"/>
                <a:sym typeface="Calibri"/>
              </a:rPr>
              <a:t>Falcon</a:t>
            </a:r>
            <a:r>
              <a:rPr lang="es-ES" sz="1200" dirty="0">
                <a:solidFill>
                  <a:schemeClr val="tx1"/>
                </a:solidFill>
                <a:latin typeface="Calibri"/>
                <a:cs typeface="Calibri"/>
                <a:sym typeface="Calibri"/>
              </a:rPr>
              <a:t> 9 y el </a:t>
            </a:r>
            <a:r>
              <a:rPr lang="es-ES" sz="1200" dirty="0" err="1">
                <a:solidFill>
                  <a:schemeClr val="tx1"/>
                </a:solidFill>
                <a:latin typeface="Calibri"/>
                <a:cs typeface="Calibri"/>
                <a:sym typeface="Calibri"/>
              </a:rPr>
              <a:t>Falcon</a:t>
            </a:r>
            <a:r>
              <a:rPr lang="es-ES" sz="1200" dirty="0">
                <a:solidFill>
                  <a:schemeClr val="tx1"/>
                </a:solidFill>
                <a:latin typeface="Calibri"/>
                <a:cs typeface="Calibri"/>
                <a:sym typeface="Calibri"/>
              </a:rPr>
              <a:t> Heavy. Esta capacidad de recuperar y reutilizar las primeras etapas de los cohetes reduce significativamente los costos de los lanzamientos.</a:t>
            </a:r>
            <a:endParaRPr lang="es-ES" sz="1200" dirty="0">
              <a:solidFill>
                <a:schemeClr val="tx1"/>
              </a:solidFill>
              <a:latin typeface="Calibri"/>
              <a:cs typeface="Calibri"/>
            </a:endParaRPr>
          </a:p>
        </p:txBody>
      </p:sp>
      <p:grpSp>
        <p:nvGrpSpPr>
          <p:cNvPr id="11" name="Agrupar 4">
            <a:extLst>
              <a:ext uri="{FF2B5EF4-FFF2-40B4-BE49-F238E27FC236}">
                <a16:creationId xmlns:a16="http://schemas.microsoft.com/office/drawing/2014/main" id="{7B6A4F12-D346-4348-BFDC-B640AD5AE4F1}"/>
              </a:ext>
            </a:extLst>
          </p:cNvPr>
          <p:cNvGrpSpPr/>
          <p:nvPr/>
        </p:nvGrpSpPr>
        <p:grpSpPr>
          <a:xfrm>
            <a:off x="288323" y="2026371"/>
            <a:ext cx="439377" cy="386160"/>
            <a:chOff x="5892512" y="2805541"/>
            <a:chExt cx="459474" cy="403823"/>
          </a:xfrm>
        </p:grpSpPr>
        <p:sp>
          <p:nvSpPr>
            <p:cNvPr id="18" name="Elipse 17">
              <a:extLst>
                <a:ext uri="{FF2B5EF4-FFF2-40B4-BE49-F238E27FC236}">
                  <a16:creationId xmlns:a16="http://schemas.microsoft.com/office/drawing/2014/main" id="{2EF9949B-22AE-0D44-AA99-5786625B0222}"/>
                </a:ext>
              </a:extLst>
            </p:cNvPr>
            <p:cNvSpPr/>
            <p:nvPr/>
          </p:nvSpPr>
          <p:spPr>
            <a:xfrm>
              <a:off x="5956277" y="2824919"/>
              <a:ext cx="395709" cy="376075"/>
            </a:xfrm>
            <a:prstGeom prst="ellipse">
              <a:avLst/>
            </a:prstGeom>
            <a:solidFill>
              <a:srgbClr val="B736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1300" dirty="0">
                <a:latin typeface="Calibri" panose="020F0502020204030204" pitchFamily="34" charset="0"/>
              </a:endParaRPr>
            </a:p>
          </p:txBody>
        </p:sp>
        <p:sp>
          <p:nvSpPr>
            <p:cNvPr id="19" name="Elipse 18">
              <a:extLst>
                <a:ext uri="{FF2B5EF4-FFF2-40B4-BE49-F238E27FC236}">
                  <a16:creationId xmlns:a16="http://schemas.microsoft.com/office/drawing/2014/main" id="{0E443AA7-27D3-B14B-BCEF-87967704F99F}"/>
                </a:ext>
              </a:extLst>
            </p:cNvPr>
            <p:cNvSpPr/>
            <p:nvPr/>
          </p:nvSpPr>
          <p:spPr>
            <a:xfrm>
              <a:off x="5892512" y="2805541"/>
              <a:ext cx="424906" cy="40382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1300" dirty="0">
                <a:latin typeface="Calibri" panose="020F0502020204030204" pitchFamily="34" charset="0"/>
              </a:endParaRPr>
            </a:p>
          </p:txBody>
        </p:sp>
        <p:sp>
          <p:nvSpPr>
            <p:cNvPr id="20" name="Triángulo 19">
              <a:extLst>
                <a:ext uri="{FF2B5EF4-FFF2-40B4-BE49-F238E27FC236}">
                  <a16:creationId xmlns:a16="http://schemas.microsoft.com/office/drawing/2014/main" id="{4CDEBEFD-7E29-CF4E-A475-083212CAEBCC}"/>
                </a:ext>
              </a:extLst>
            </p:cNvPr>
            <p:cNvSpPr/>
            <p:nvPr/>
          </p:nvSpPr>
          <p:spPr>
            <a:xfrm rot="5400000">
              <a:off x="6076285" y="2946262"/>
              <a:ext cx="186870" cy="122381"/>
            </a:xfrm>
            <a:prstGeom prst="triangle">
              <a:avLst/>
            </a:prstGeom>
            <a:solidFill>
              <a:srgbClr val="EE46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1300" dirty="0">
                <a:latin typeface="Calibri" panose="020F0502020204030204" pitchFamily="34" charset="0"/>
              </a:endParaRPr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16" descr="El lado oscuro de SpaceX, según Reuters: 600 accidentes, un muerto,  lanzallamas y aversión a los chalecos chillones"/>
          <p:cNvPicPr preferRelativeResize="0"/>
          <p:nvPr/>
        </p:nvPicPr>
        <p:blipFill rotWithShape="1">
          <a:blip r:embed="rId3">
            <a:alphaModFix/>
          </a:blip>
          <a:srcRect t="10920" b="1514"/>
          <a:stretch/>
        </p:blipFill>
        <p:spPr>
          <a:xfrm>
            <a:off x="4751388" y="481012"/>
            <a:ext cx="3924300" cy="22896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8B8E8791-58F8-C64C-A6D8-AC319A0AC5E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51388" y="2815654"/>
            <a:ext cx="3924300" cy="2404920"/>
          </a:xfrm>
          <a:prstGeom prst="rect">
            <a:avLst/>
          </a:prstGeom>
        </p:spPr>
      </p:pic>
      <p:sp>
        <p:nvSpPr>
          <p:cNvPr id="160" name="Google Shape;160;p16"/>
          <p:cNvSpPr txBox="1"/>
          <p:nvPr/>
        </p:nvSpPr>
        <p:spPr>
          <a:xfrm>
            <a:off x="503238" y="912813"/>
            <a:ext cx="4597687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1725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b="1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Crecimiento rápido</a:t>
            </a:r>
            <a:endParaRPr dirty="0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6908671D-ECBE-1A48-A881-37B8188F0573}"/>
              </a:ext>
            </a:extLst>
          </p:cNvPr>
          <p:cNvSpPr/>
          <p:nvPr/>
        </p:nvSpPr>
        <p:spPr>
          <a:xfrm>
            <a:off x="503237" y="376232"/>
            <a:ext cx="3889376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s-ES" sz="10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SPACEX</a:t>
            </a:r>
            <a:endParaRPr lang="es-PE" sz="100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A9358177-4F75-F34E-A0C2-94B2D5797816}"/>
              </a:ext>
            </a:extLst>
          </p:cNvPr>
          <p:cNvSpPr/>
          <p:nvPr/>
        </p:nvSpPr>
        <p:spPr>
          <a:xfrm>
            <a:off x="793981" y="1339213"/>
            <a:ext cx="3539480" cy="12003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1725" marR="0" lvl="0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</a:pPr>
            <a:r>
              <a:rPr lang="es-ES" sz="1300" b="1" dirty="0">
                <a:solidFill>
                  <a:srgbClr val="EE4639"/>
                </a:solidFill>
                <a:latin typeface="Calibri" charset="0"/>
                <a:cs typeface="Calibri" charset="0"/>
                <a:sym typeface="Calibri"/>
              </a:rPr>
              <a:t>CONTRATOS GUBERNAMENTALES Y COMERCIALES: </a:t>
            </a:r>
            <a:br>
              <a:rPr lang="es-ES" sz="1300" b="1" dirty="0">
                <a:solidFill>
                  <a:srgbClr val="EE4639"/>
                </a:solidFill>
                <a:latin typeface="Calibri" charset="0"/>
                <a:cs typeface="Calibri" charset="0"/>
                <a:sym typeface="Calibri"/>
              </a:rPr>
            </a:br>
            <a:r>
              <a:rPr lang="es-ES" sz="1300" dirty="0" err="1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SpaceX</a:t>
            </a:r>
            <a:r>
              <a:rPr lang="es-ES" sz="1300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 ha asegurado contratos significativos con la NASA, el Departamento de Defensa de los Estados Unidos y clientes comerciales, lo que ha impulsado su crecimiento financiero y su reputación en </a:t>
            </a:r>
            <a:br>
              <a:rPr lang="es-ES" sz="1300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s-ES" sz="1300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la industria.</a:t>
            </a:r>
            <a:endParaRPr lang="es-ES" sz="1300" dirty="0"/>
          </a:p>
        </p:txBody>
      </p: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E0C65F2C-7D30-E84D-A015-A659F65701E2}"/>
              </a:ext>
            </a:extLst>
          </p:cNvPr>
          <p:cNvCxnSpPr>
            <a:cxnSpLocks/>
          </p:cNvCxnSpPr>
          <p:nvPr/>
        </p:nvCxnSpPr>
        <p:spPr>
          <a:xfrm>
            <a:off x="579579" y="1542083"/>
            <a:ext cx="0" cy="1273571"/>
          </a:xfrm>
          <a:prstGeom prst="line">
            <a:avLst/>
          </a:prstGeom>
          <a:ln w="12700">
            <a:solidFill>
              <a:srgbClr val="EE46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ángulo 10">
            <a:extLst>
              <a:ext uri="{FF2B5EF4-FFF2-40B4-BE49-F238E27FC236}">
                <a16:creationId xmlns:a16="http://schemas.microsoft.com/office/drawing/2014/main" id="{F7A87800-112F-934A-A989-EB4A12A9DA18}"/>
              </a:ext>
            </a:extLst>
          </p:cNvPr>
          <p:cNvSpPr/>
          <p:nvPr/>
        </p:nvSpPr>
        <p:spPr>
          <a:xfrm>
            <a:off x="793981" y="2815654"/>
            <a:ext cx="3598632" cy="100027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1725" marR="0" lvl="0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</a:pPr>
            <a:r>
              <a:rPr lang="es-ES" sz="1300" b="1" dirty="0">
                <a:solidFill>
                  <a:srgbClr val="EE4639"/>
                </a:solidFill>
                <a:latin typeface="Calibri" charset="0"/>
                <a:cs typeface="Calibri" charset="0"/>
                <a:sym typeface="Calibri"/>
              </a:rPr>
              <a:t>AUMENTO DE LANZAMIENTOS: </a:t>
            </a:r>
          </a:p>
          <a:p>
            <a:pPr marL="11725" marR="0" lvl="0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</a:pPr>
            <a:r>
              <a:rPr lang="es-ES" sz="1300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La frecuencia de lanzamientos de </a:t>
            </a:r>
            <a:r>
              <a:rPr lang="es-ES" sz="1300" dirty="0" err="1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SpaceX</a:t>
            </a:r>
            <a:r>
              <a:rPr lang="es-ES" sz="1300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 ha aumentado drásticamente, con un promedio de más de 20 lanzamientos por año en los últimos años, superando a todos sus competidores.</a:t>
            </a:r>
            <a:endParaRPr lang="es-ES" sz="1300" dirty="0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027DD1F1-C590-E74D-A33A-5ED43B76FCB2}"/>
              </a:ext>
            </a:extLst>
          </p:cNvPr>
          <p:cNvSpPr/>
          <p:nvPr/>
        </p:nvSpPr>
        <p:spPr>
          <a:xfrm>
            <a:off x="793981" y="4076942"/>
            <a:ext cx="3658750" cy="100027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1725">
              <a:buClr>
                <a:srgbClr val="262626"/>
              </a:buClr>
              <a:buSzPts val="1600"/>
            </a:pPr>
            <a:r>
              <a:rPr lang="es-ES" sz="1300" b="1" dirty="0">
                <a:solidFill>
                  <a:srgbClr val="EE4639"/>
                </a:solidFill>
                <a:latin typeface="Calibri" charset="0"/>
                <a:cs typeface="Calibri" charset="0"/>
                <a:sym typeface="Calibri"/>
              </a:rPr>
              <a:t>EXPANSIÓN DE STARLINK: </a:t>
            </a:r>
          </a:p>
          <a:p>
            <a:pPr marL="11725" marR="0" lvl="0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</a:pPr>
            <a:r>
              <a:rPr lang="es-ES" sz="1300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El despliegue continuo de satélites </a:t>
            </a:r>
            <a:r>
              <a:rPr lang="es-ES" sz="1300" dirty="0" err="1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Starlink</a:t>
            </a:r>
            <a:r>
              <a:rPr lang="es-ES" sz="1300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 ha permitido a </a:t>
            </a:r>
            <a:r>
              <a:rPr lang="es-ES" sz="1300" dirty="0" err="1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SpaceX</a:t>
            </a:r>
            <a:r>
              <a:rPr lang="es-ES" sz="1300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 expandir rápidamente su presencia en el mercado global de servicios de internet.</a:t>
            </a:r>
            <a:endParaRPr lang="es-ES" sz="1300" dirty="0"/>
          </a:p>
        </p:txBody>
      </p:sp>
      <p:sp>
        <p:nvSpPr>
          <p:cNvPr id="13" name="Más 12">
            <a:extLst>
              <a:ext uri="{FF2B5EF4-FFF2-40B4-BE49-F238E27FC236}">
                <a16:creationId xmlns:a16="http://schemas.microsoft.com/office/drawing/2014/main" id="{3CF348CA-AA62-5947-A297-9069AB6D1FD6}"/>
              </a:ext>
            </a:extLst>
          </p:cNvPr>
          <p:cNvSpPr/>
          <p:nvPr/>
        </p:nvSpPr>
        <p:spPr>
          <a:xfrm>
            <a:off x="503237" y="1348985"/>
            <a:ext cx="152683" cy="152683"/>
          </a:xfrm>
          <a:prstGeom prst="mathPlus">
            <a:avLst>
              <a:gd name="adj1" fmla="val 15202"/>
            </a:avLst>
          </a:prstGeom>
          <a:solidFill>
            <a:srgbClr val="EE46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>
              <a:latin typeface="Calibri" panose="020F0502020204030204" pitchFamily="34" charset="0"/>
            </a:endParaRPr>
          </a:p>
        </p:txBody>
      </p:sp>
      <p:sp>
        <p:nvSpPr>
          <p:cNvPr id="14" name="Más 13">
            <a:extLst>
              <a:ext uri="{FF2B5EF4-FFF2-40B4-BE49-F238E27FC236}">
                <a16:creationId xmlns:a16="http://schemas.microsoft.com/office/drawing/2014/main" id="{BAE92602-9A16-834C-AB30-693F3CB44F5F}"/>
              </a:ext>
            </a:extLst>
          </p:cNvPr>
          <p:cNvSpPr/>
          <p:nvPr/>
        </p:nvSpPr>
        <p:spPr>
          <a:xfrm>
            <a:off x="503237" y="2815654"/>
            <a:ext cx="152683" cy="152683"/>
          </a:xfrm>
          <a:prstGeom prst="mathPlus">
            <a:avLst>
              <a:gd name="adj1" fmla="val 15202"/>
            </a:avLst>
          </a:prstGeom>
          <a:solidFill>
            <a:srgbClr val="EE46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>
              <a:latin typeface="Calibri" panose="020F0502020204030204" pitchFamily="34" charset="0"/>
            </a:endParaRPr>
          </a:p>
        </p:txBody>
      </p: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AA2F8ACF-16AE-FA46-9E25-DF104BD2F150}"/>
              </a:ext>
            </a:extLst>
          </p:cNvPr>
          <p:cNvCxnSpPr>
            <a:cxnSpLocks/>
          </p:cNvCxnSpPr>
          <p:nvPr/>
        </p:nvCxnSpPr>
        <p:spPr>
          <a:xfrm>
            <a:off x="579579" y="2973317"/>
            <a:ext cx="0" cy="1073897"/>
          </a:xfrm>
          <a:prstGeom prst="line">
            <a:avLst/>
          </a:prstGeom>
          <a:ln w="12700">
            <a:solidFill>
              <a:srgbClr val="EE46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Más 15">
            <a:extLst>
              <a:ext uri="{FF2B5EF4-FFF2-40B4-BE49-F238E27FC236}">
                <a16:creationId xmlns:a16="http://schemas.microsoft.com/office/drawing/2014/main" id="{871B8FBC-884F-3E43-B5AF-B26F7D152C82}"/>
              </a:ext>
            </a:extLst>
          </p:cNvPr>
          <p:cNvSpPr/>
          <p:nvPr/>
        </p:nvSpPr>
        <p:spPr>
          <a:xfrm>
            <a:off x="503237" y="4090116"/>
            <a:ext cx="152683" cy="152683"/>
          </a:xfrm>
          <a:prstGeom prst="mathPlus">
            <a:avLst>
              <a:gd name="adj1" fmla="val 15202"/>
            </a:avLst>
          </a:prstGeom>
          <a:solidFill>
            <a:srgbClr val="EE46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7"/>
          <p:cNvSpPr txBox="1"/>
          <p:nvPr/>
        </p:nvSpPr>
        <p:spPr>
          <a:xfrm>
            <a:off x="489826" y="912813"/>
            <a:ext cx="8164347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1725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b="1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Tecnología y Escalabilidad</a:t>
            </a:r>
            <a:endParaRPr dirty="0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46CB0CCE-2840-9640-9B1A-50FBBFB5F915}"/>
              </a:ext>
            </a:extLst>
          </p:cNvPr>
          <p:cNvSpPr/>
          <p:nvPr/>
        </p:nvSpPr>
        <p:spPr>
          <a:xfrm>
            <a:off x="503237" y="376232"/>
            <a:ext cx="3889376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s-ES" sz="10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SPACEX</a:t>
            </a:r>
            <a:endParaRPr lang="es-PE" sz="100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5" name="Grupo 4">
            <a:extLst>
              <a:ext uri="{FF2B5EF4-FFF2-40B4-BE49-F238E27FC236}">
                <a16:creationId xmlns:a16="http://schemas.microsoft.com/office/drawing/2014/main" id="{342DDC51-D420-8240-B363-CB371ED09546}"/>
              </a:ext>
            </a:extLst>
          </p:cNvPr>
          <p:cNvGrpSpPr/>
          <p:nvPr/>
        </p:nvGrpSpPr>
        <p:grpSpPr>
          <a:xfrm>
            <a:off x="6515642" y="1614110"/>
            <a:ext cx="2168531" cy="3085112"/>
            <a:chOff x="4432401" y="1731433"/>
            <a:chExt cx="2168531" cy="3085112"/>
          </a:xfrm>
        </p:grpSpPr>
        <p:sp>
          <p:nvSpPr>
            <p:cNvPr id="6" name="Google Shape;332;p23">
              <a:extLst>
                <a:ext uri="{FF2B5EF4-FFF2-40B4-BE49-F238E27FC236}">
                  <a16:creationId xmlns:a16="http://schemas.microsoft.com/office/drawing/2014/main" id="{674EF333-22CD-824B-8A8E-E4916E5425C3}"/>
                </a:ext>
              </a:extLst>
            </p:cNvPr>
            <p:cNvSpPr/>
            <p:nvPr/>
          </p:nvSpPr>
          <p:spPr>
            <a:xfrm>
              <a:off x="4637916" y="1731433"/>
              <a:ext cx="1963016" cy="479091"/>
            </a:xfrm>
            <a:prstGeom prst="roundRect">
              <a:avLst>
                <a:gd name="adj" fmla="val 18326"/>
              </a:avLst>
            </a:prstGeom>
            <a:solidFill>
              <a:srgbClr val="FE782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s-ES" sz="13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ECONOMÍAS </a:t>
              </a:r>
              <a:br>
                <a:rPr lang="es-ES" sz="13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</a:br>
              <a:r>
                <a:rPr lang="es-ES" sz="13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DE ESCALA:</a:t>
              </a:r>
              <a:endParaRPr lang="es-ES" sz="1300" b="1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334;p23">
              <a:extLst>
                <a:ext uri="{FF2B5EF4-FFF2-40B4-BE49-F238E27FC236}">
                  <a16:creationId xmlns:a16="http://schemas.microsoft.com/office/drawing/2014/main" id="{6033257F-3A69-0D42-A927-EB944E509A9B}"/>
                </a:ext>
              </a:extLst>
            </p:cNvPr>
            <p:cNvSpPr/>
            <p:nvPr/>
          </p:nvSpPr>
          <p:spPr>
            <a:xfrm>
              <a:off x="4637916" y="2280853"/>
              <a:ext cx="1963016" cy="2535692"/>
            </a:xfrm>
            <a:prstGeom prst="roundRect">
              <a:avLst>
                <a:gd name="adj" fmla="val 3247"/>
              </a:avLst>
            </a:prstGeom>
            <a:solidFill>
              <a:srgbClr val="FFD7C1"/>
            </a:solidFill>
            <a:ln>
              <a:noFill/>
            </a:ln>
          </p:spPr>
          <p:txBody>
            <a:bodyPr spcFirstLastPara="1" wrap="square" lIns="108000" tIns="108000" rIns="108000" bIns="45700" anchor="t" anchorCtr="0">
              <a:noAutofit/>
            </a:bodyPr>
            <a:lstStyle/>
            <a:p>
              <a:pPr marL="138113" lvl="1" indent="-128588">
                <a:spcBef>
                  <a:spcPct val="0"/>
                </a:spcBef>
                <a:spcAft>
                  <a:spcPts val="600"/>
                </a:spcAft>
                <a:buClr>
                  <a:srgbClr val="FE7828"/>
                </a:buClr>
                <a:buSzPct val="100000"/>
                <a:buFont typeface="Arial" panose="020B0604020202020204" pitchFamily="34" charset="0"/>
                <a:buChar char="•"/>
                <a:tabLst>
                  <a:tab pos="3228975" algn="l"/>
                </a:tabLst>
              </a:pPr>
              <a:r>
                <a:rPr lang="es-ES" sz="1300" dirty="0">
                  <a:solidFill>
                    <a:schemeClr val="tx1"/>
                  </a:solidFill>
                  <a:latin typeface="Calibri"/>
                  <a:cs typeface="Calibri"/>
                  <a:sym typeface="Calibri"/>
                </a:rPr>
                <a:t>La reutilización de cohetes y la producción en masa de satélites </a:t>
              </a:r>
              <a:r>
                <a:rPr lang="es-ES" sz="1300" dirty="0" err="1">
                  <a:solidFill>
                    <a:schemeClr val="tx1"/>
                  </a:solidFill>
                  <a:latin typeface="Calibri"/>
                  <a:cs typeface="Calibri"/>
                  <a:sym typeface="Calibri"/>
                </a:rPr>
                <a:t>Starlink</a:t>
              </a:r>
              <a:r>
                <a:rPr lang="es-ES" sz="1300" dirty="0">
                  <a:solidFill>
                    <a:schemeClr val="tx1"/>
                  </a:solidFill>
                  <a:latin typeface="Calibri"/>
                  <a:cs typeface="Calibri"/>
                  <a:sym typeface="Calibri"/>
                </a:rPr>
                <a:t> han permitido a </a:t>
              </a:r>
              <a:r>
                <a:rPr lang="es-ES" sz="1300" dirty="0" err="1">
                  <a:solidFill>
                    <a:schemeClr val="tx1"/>
                  </a:solidFill>
                  <a:latin typeface="Calibri"/>
                  <a:cs typeface="Calibri"/>
                  <a:sym typeface="Calibri"/>
                </a:rPr>
                <a:t>SpaceX</a:t>
              </a:r>
              <a:r>
                <a:rPr lang="es-ES" sz="1300" dirty="0">
                  <a:solidFill>
                    <a:schemeClr val="tx1"/>
                  </a:solidFill>
                  <a:latin typeface="Calibri"/>
                  <a:cs typeface="Calibri"/>
                  <a:sym typeface="Calibri"/>
                </a:rPr>
                <a:t> beneficiarse de economías de escala, reduciendo los costos por lanzamiento y aumentando la rentabilidad.</a:t>
              </a:r>
              <a:endParaRPr lang="es-ES" sz="1300" dirty="0">
                <a:solidFill>
                  <a:schemeClr val="tx1"/>
                </a:solidFill>
                <a:latin typeface="Calibri"/>
                <a:cs typeface="Calibri"/>
              </a:endParaRPr>
            </a:p>
          </p:txBody>
        </p:sp>
        <p:grpSp>
          <p:nvGrpSpPr>
            <p:cNvPr id="8" name="Agrupar 4">
              <a:extLst>
                <a:ext uri="{FF2B5EF4-FFF2-40B4-BE49-F238E27FC236}">
                  <a16:creationId xmlns:a16="http://schemas.microsoft.com/office/drawing/2014/main" id="{3D3A3285-CFCC-264C-9AD1-FF4E7074A49E}"/>
                </a:ext>
              </a:extLst>
            </p:cNvPr>
            <p:cNvGrpSpPr/>
            <p:nvPr/>
          </p:nvGrpSpPr>
          <p:grpSpPr>
            <a:xfrm>
              <a:off x="4432401" y="1777935"/>
              <a:ext cx="439377" cy="386160"/>
              <a:chOff x="5892512" y="2805541"/>
              <a:chExt cx="459474" cy="403823"/>
            </a:xfrm>
          </p:grpSpPr>
          <p:sp>
            <p:nvSpPr>
              <p:cNvPr id="9" name="Elipse 8">
                <a:extLst>
                  <a:ext uri="{FF2B5EF4-FFF2-40B4-BE49-F238E27FC236}">
                    <a16:creationId xmlns:a16="http://schemas.microsoft.com/office/drawing/2014/main" id="{6A499476-A44E-4B45-ABB5-2409A0F63BB0}"/>
                  </a:ext>
                </a:extLst>
              </p:cNvPr>
              <p:cNvSpPr/>
              <p:nvPr/>
            </p:nvSpPr>
            <p:spPr>
              <a:xfrm>
                <a:off x="5956277" y="2824919"/>
                <a:ext cx="395709" cy="376075"/>
              </a:xfrm>
              <a:prstGeom prst="ellipse">
                <a:avLst/>
              </a:prstGeom>
              <a:solidFill>
                <a:srgbClr val="B9592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sz="1200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10" name="Elipse 9">
                <a:extLst>
                  <a:ext uri="{FF2B5EF4-FFF2-40B4-BE49-F238E27FC236}">
                    <a16:creationId xmlns:a16="http://schemas.microsoft.com/office/drawing/2014/main" id="{25F18077-E3BF-C64B-8B80-9A73A2FF36E9}"/>
                  </a:ext>
                </a:extLst>
              </p:cNvPr>
              <p:cNvSpPr/>
              <p:nvPr/>
            </p:nvSpPr>
            <p:spPr>
              <a:xfrm>
                <a:off x="5892512" y="2805541"/>
                <a:ext cx="424906" cy="40382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sz="1200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11" name="Triángulo 10">
                <a:extLst>
                  <a:ext uri="{FF2B5EF4-FFF2-40B4-BE49-F238E27FC236}">
                    <a16:creationId xmlns:a16="http://schemas.microsoft.com/office/drawing/2014/main" id="{E2E79374-BE02-A444-BAC6-9B3E5E9A7F09}"/>
                  </a:ext>
                </a:extLst>
              </p:cNvPr>
              <p:cNvSpPr/>
              <p:nvPr/>
            </p:nvSpPr>
            <p:spPr>
              <a:xfrm rot="5400000">
                <a:off x="6076285" y="2946262"/>
                <a:ext cx="186870" cy="122381"/>
              </a:xfrm>
              <a:prstGeom prst="triangle">
                <a:avLst/>
              </a:prstGeom>
              <a:solidFill>
                <a:srgbClr val="FE782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sz="1200" dirty="0">
                  <a:latin typeface="Calibri" panose="020F0502020204030204" pitchFamily="34" charset="0"/>
                </a:endParaRPr>
              </a:p>
            </p:txBody>
          </p:sp>
        </p:grpSp>
      </p:grpSp>
      <p:grpSp>
        <p:nvGrpSpPr>
          <p:cNvPr id="12" name="Grupo 11">
            <a:extLst>
              <a:ext uri="{FF2B5EF4-FFF2-40B4-BE49-F238E27FC236}">
                <a16:creationId xmlns:a16="http://schemas.microsoft.com/office/drawing/2014/main" id="{71BEF4EE-DD95-BE44-9D77-45D09DBD569D}"/>
              </a:ext>
            </a:extLst>
          </p:cNvPr>
          <p:cNvGrpSpPr/>
          <p:nvPr/>
        </p:nvGrpSpPr>
        <p:grpSpPr>
          <a:xfrm>
            <a:off x="4432401" y="1614110"/>
            <a:ext cx="2168531" cy="3085112"/>
            <a:chOff x="4432401" y="1731433"/>
            <a:chExt cx="2168531" cy="3085112"/>
          </a:xfrm>
        </p:grpSpPr>
        <p:sp>
          <p:nvSpPr>
            <p:cNvPr id="13" name="Google Shape;332;p23">
              <a:extLst>
                <a:ext uri="{FF2B5EF4-FFF2-40B4-BE49-F238E27FC236}">
                  <a16:creationId xmlns:a16="http://schemas.microsoft.com/office/drawing/2014/main" id="{A0BB90B5-FBC3-9243-B821-B4C7785E9C58}"/>
                </a:ext>
              </a:extLst>
            </p:cNvPr>
            <p:cNvSpPr/>
            <p:nvPr/>
          </p:nvSpPr>
          <p:spPr>
            <a:xfrm>
              <a:off x="4637916" y="1731433"/>
              <a:ext cx="1963016" cy="479091"/>
            </a:xfrm>
            <a:prstGeom prst="roundRect">
              <a:avLst>
                <a:gd name="adj" fmla="val 18326"/>
              </a:avLst>
            </a:prstGeom>
            <a:solidFill>
              <a:srgbClr val="7150A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s-ES" sz="13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AUTOMATIZACIÓN </a:t>
              </a:r>
              <a:br>
                <a:rPr lang="es-ES" sz="13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</a:br>
              <a:r>
                <a:rPr lang="es-ES" sz="13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Y SOFTWARE:</a:t>
              </a:r>
              <a:endParaRPr lang="es-ES" sz="1300" b="1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334;p23">
              <a:extLst>
                <a:ext uri="{FF2B5EF4-FFF2-40B4-BE49-F238E27FC236}">
                  <a16:creationId xmlns:a16="http://schemas.microsoft.com/office/drawing/2014/main" id="{A018641A-D71F-624B-9E85-21B051FD184B}"/>
                </a:ext>
              </a:extLst>
            </p:cNvPr>
            <p:cNvSpPr/>
            <p:nvPr/>
          </p:nvSpPr>
          <p:spPr>
            <a:xfrm>
              <a:off x="4637916" y="2280852"/>
              <a:ext cx="1963016" cy="2535693"/>
            </a:xfrm>
            <a:prstGeom prst="roundRect">
              <a:avLst>
                <a:gd name="adj" fmla="val 3247"/>
              </a:avLst>
            </a:prstGeom>
            <a:solidFill>
              <a:srgbClr val="E3DCED"/>
            </a:solidFill>
            <a:ln>
              <a:noFill/>
            </a:ln>
          </p:spPr>
          <p:txBody>
            <a:bodyPr spcFirstLastPara="1" wrap="square" lIns="108000" tIns="108000" rIns="108000" bIns="45700" anchor="t" anchorCtr="0">
              <a:noAutofit/>
            </a:bodyPr>
            <a:lstStyle/>
            <a:p>
              <a:pPr marL="138113" lvl="1" indent="-128588">
                <a:spcBef>
                  <a:spcPct val="0"/>
                </a:spcBef>
                <a:spcAft>
                  <a:spcPts val="600"/>
                </a:spcAft>
                <a:buClr>
                  <a:srgbClr val="7150A0"/>
                </a:buClr>
                <a:buSzPct val="100000"/>
                <a:buFont typeface="Arial" panose="020B0604020202020204" pitchFamily="34" charset="0"/>
                <a:buChar char="•"/>
                <a:tabLst>
                  <a:tab pos="3228975" algn="l"/>
                </a:tabLst>
              </a:pPr>
              <a:r>
                <a:rPr lang="es-ES" sz="1300" dirty="0" err="1">
                  <a:solidFill>
                    <a:schemeClr val="tx1"/>
                  </a:solidFill>
                  <a:latin typeface="Calibri"/>
                  <a:cs typeface="Calibri"/>
                  <a:sym typeface="Calibri"/>
                </a:rPr>
                <a:t>SpaceX</a:t>
              </a:r>
              <a:r>
                <a:rPr lang="es-ES" sz="1300" dirty="0">
                  <a:solidFill>
                    <a:schemeClr val="tx1"/>
                  </a:solidFill>
                  <a:latin typeface="Calibri"/>
                  <a:cs typeface="Calibri"/>
                  <a:sym typeface="Calibri"/>
                </a:rPr>
                <a:t> emplea avanzados sistemas de automatización y software para operaciones de lanzamiento, que optimizan la eficiencia y reducen el riesgo de error humano.</a:t>
              </a:r>
              <a:endParaRPr lang="es-ES" sz="1300" dirty="0">
                <a:solidFill>
                  <a:schemeClr val="tx1"/>
                </a:solidFill>
                <a:latin typeface="Calibri"/>
                <a:cs typeface="Calibri"/>
              </a:endParaRPr>
            </a:p>
          </p:txBody>
        </p:sp>
        <p:grpSp>
          <p:nvGrpSpPr>
            <p:cNvPr id="15" name="Agrupar 4">
              <a:extLst>
                <a:ext uri="{FF2B5EF4-FFF2-40B4-BE49-F238E27FC236}">
                  <a16:creationId xmlns:a16="http://schemas.microsoft.com/office/drawing/2014/main" id="{E217FC57-0DB1-EA44-A6A9-E42760647104}"/>
                </a:ext>
              </a:extLst>
            </p:cNvPr>
            <p:cNvGrpSpPr/>
            <p:nvPr/>
          </p:nvGrpSpPr>
          <p:grpSpPr>
            <a:xfrm>
              <a:off x="4432401" y="1777935"/>
              <a:ext cx="439377" cy="386160"/>
              <a:chOff x="5892512" y="2805541"/>
              <a:chExt cx="459474" cy="403823"/>
            </a:xfrm>
          </p:grpSpPr>
          <p:sp>
            <p:nvSpPr>
              <p:cNvPr id="16" name="Elipse 15">
                <a:extLst>
                  <a:ext uri="{FF2B5EF4-FFF2-40B4-BE49-F238E27FC236}">
                    <a16:creationId xmlns:a16="http://schemas.microsoft.com/office/drawing/2014/main" id="{BA46F87F-D980-7944-B664-8F5356A67E3B}"/>
                  </a:ext>
                </a:extLst>
              </p:cNvPr>
              <p:cNvSpPr/>
              <p:nvPr/>
            </p:nvSpPr>
            <p:spPr>
              <a:xfrm>
                <a:off x="5956277" y="2824919"/>
                <a:ext cx="395709" cy="376075"/>
              </a:xfrm>
              <a:prstGeom prst="ellipse">
                <a:avLst/>
              </a:prstGeom>
              <a:solidFill>
                <a:srgbClr val="593E7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sz="1300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17" name="Elipse 16">
                <a:extLst>
                  <a:ext uri="{FF2B5EF4-FFF2-40B4-BE49-F238E27FC236}">
                    <a16:creationId xmlns:a16="http://schemas.microsoft.com/office/drawing/2014/main" id="{A31F8707-EAF1-604B-8010-3C42A959DFD3}"/>
                  </a:ext>
                </a:extLst>
              </p:cNvPr>
              <p:cNvSpPr/>
              <p:nvPr/>
            </p:nvSpPr>
            <p:spPr>
              <a:xfrm>
                <a:off x="5892512" y="2805541"/>
                <a:ext cx="424906" cy="40382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sz="1300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18" name="Triángulo 17">
                <a:extLst>
                  <a:ext uri="{FF2B5EF4-FFF2-40B4-BE49-F238E27FC236}">
                    <a16:creationId xmlns:a16="http://schemas.microsoft.com/office/drawing/2014/main" id="{0CC66063-D076-2C40-9174-650EE4F28BD3}"/>
                  </a:ext>
                </a:extLst>
              </p:cNvPr>
              <p:cNvSpPr/>
              <p:nvPr/>
            </p:nvSpPr>
            <p:spPr>
              <a:xfrm rot="5400000">
                <a:off x="6076285" y="2946262"/>
                <a:ext cx="186870" cy="122381"/>
              </a:xfrm>
              <a:prstGeom prst="triangle">
                <a:avLst/>
              </a:prstGeom>
              <a:solidFill>
                <a:srgbClr val="715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sz="1300" dirty="0">
                  <a:latin typeface="Calibri" panose="020F0502020204030204" pitchFamily="34" charset="0"/>
                </a:endParaRPr>
              </a:p>
            </p:txBody>
          </p:sp>
        </p:grpSp>
      </p:grpSp>
      <p:sp>
        <p:nvSpPr>
          <p:cNvPr id="19" name="Google Shape;332;p23">
            <a:extLst>
              <a:ext uri="{FF2B5EF4-FFF2-40B4-BE49-F238E27FC236}">
                <a16:creationId xmlns:a16="http://schemas.microsoft.com/office/drawing/2014/main" id="{178D3292-5349-7449-B86E-C6933788485E}"/>
              </a:ext>
            </a:extLst>
          </p:cNvPr>
          <p:cNvSpPr/>
          <p:nvPr/>
        </p:nvSpPr>
        <p:spPr>
          <a:xfrm>
            <a:off x="2565877" y="1614110"/>
            <a:ext cx="1963115" cy="479091"/>
          </a:xfrm>
          <a:prstGeom prst="roundRect">
            <a:avLst>
              <a:gd name="adj" fmla="val 18326"/>
            </a:avLst>
          </a:prstGeom>
          <a:solidFill>
            <a:srgbClr val="92C14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11430" lvl="0" indent="0" algn="ctr">
              <a:lnSpc>
                <a:spcPct val="90000"/>
              </a:lnSpc>
              <a:spcBef>
                <a:spcPct val="0"/>
              </a:spcBef>
              <a:buSzPts val="2000"/>
              <a:buFont typeface="Arial"/>
              <a:buNone/>
            </a:pPr>
            <a:r>
              <a:rPr lang="es-ES" sz="13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ITERACIÓN RÁPIDA:</a:t>
            </a:r>
          </a:p>
        </p:txBody>
      </p:sp>
      <p:sp>
        <p:nvSpPr>
          <p:cNvPr id="20" name="Google Shape;334;p23">
            <a:extLst>
              <a:ext uri="{FF2B5EF4-FFF2-40B4-BE49-F238E27FC236}">
                <a16:creationId xmlns:a16="http://schemas.microsoft.com/office/drawing/2014/main" id="{CC3399B2-C8BA-FA4D-BC3F-EB847D8CED6D}"/>
              </a:ext>
            </a:extLst>
          </p:cNvPr>
          <p:cNvSpPr/>
          <p:nvPr/>
        </p:nvSpPr>
        <p:spPr>
          <a:xfrm>
            <a:off x="2565877" y="2163530"/>
            <a:ext cx="1963115" cy="2535692"/>
          </a:xfrm>
          <a:prstGeom prst="roundRect">
            <a:avLst>
              <a:gd name="adj" fmla="val 3247"/>
            </a:avLst>
          </a:prstGeom>
          <a:solidFill>
            <a:srgbClr val="DDEEC7"/>
          </a:solidFill>
          <a:ln>
            <a:noFill/>
          </a:ln>
        </p:spPr>
        <p:txBody>
          <a:bodyPr spcFirstLastPara="1" wrap="square" lIns="108000" tIns="108000" rIns="108000" bIns="45700" anchor="t" anchorCtr="0">
            <a:noAutofit/>
          </a:bodyPr>
          <a:lstStyle/>
          <a:p>
            <a:pPr marL="138113" lvl="1" indent="-128588">
              <a:spcBef>
                <a:spcPct val="0"/>
              </a:spcBef>
              <a:spcAft>
                <a:spcPts val="600"/>
              </a:spcAft>
              <a:buClr>
                <a:srgbClr val="92C14E"/>
              </a:buClr>
              <a:buSzPct val="100000"/>
              <a:buFont typeface="Arial" panose="020B0604020202020204" pitchFamily="34" charset="0"/>
              <a:buChar char="•"/>
              <a:tabLst>
                <a:tab pos="3228975" algn="l"/>
              </a:tabLst>
            </a:pPr>
            <a:r>
              <a:rPr lang="es-ES" sz="1300" dirty="0">
                <a:solidFill>
                  <a:schemeClr val="tx1"/>
                </a:solidFill>
                <a:latin typeface="Calibri"/>
                <a:cs typeface="Calibri"/>
                <a:sym typeface="Calibri"/>
              </a:rPr>
              <a:t>La empresa sigue un enfoque de prueba y error rápido, realizando numerosos lanzamientos de prueba y mejorando constantemente sus diseños en función de los datos recopilados.</a:t>
            </a:r>
            <a:endParaRPr lang="es-ES" sz="1300" dirty="0">
              <a:solidFill>
                <a:schemeClr val="tx1"/>
              </a:solidFill>
              <a:latin typeface="Calibri"/>
              <a:cs typeface="Calibri"/>
            </a:endParaRPr>
          </a:p>
        </p:txBody>
      </p:sp>
      <p:grpSp>
        <p:nvGrpSpPr>
          <p:cNvPr id="21" name="Agrupar 4">
            <a:extLst>
              <a:ext uri="{FF2B5EF4-FFF2-40B4-BE49-F238E27FC236}">
                <a16:creationId xmlns:a16="http://schemas.microsoft.com/office/drawing/2014/main" id="{B06F7D4C-08A9-6E4F-B6EA-191CBE9CDAAD}"/>
              </a:ext>
            </a:extLst>
          </p:cNvPr>
          <p:cNvGrpSpPr/>
          <p:nvPr/>
        </p:nvGrpSpPr>
        <p:grpSpPr>
          <a:xfrm>
            <a:off x="2360363" y="1660612"/>
            <a:ext cx="439377" cy="386160"/>
            <a:chOff x="5892512" y="2805541"/>
            <a:chExt cx="459474" cy="403823"/>
          </a:xfrm>
        </p:grpSpPr>
        <p:sp>
          <p:nvSpPr>
            <p:cNvPr id="22" name="Elipse 21">
              <a:extLst>
                <a:ext uri="{FF2B5EF4-FFF2-40B4-BE49-F238E27FC236}">
                  <a16:creationId xmlns:a16="http://schemas.microsoft.com/office/drawing/2014/main" id="{33A48588-3394-C147-824E-4DC931522A9A}"/>
                </a:ext>
              </a:extLst>
            </p:cNvPr>
            <p:cNvSpPr/>
            <p:nvPr/>
          </p:nvSpPr>
          <p:spPr>
            <a:xfrm>
              <a:off x="5956277" y="2824919"/>
              <a:ext cx="395709" cy="376075"/>
            </a:xfrm>
            <a:prstGeom prst="ellipse">
              <a:avLst/>
            </a:prstGeom>
            <a:solidFill>
              <a:srgbClr val="6A8F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1300" dirty="0">
                <a:latin typeface="Calibri" panose="020F0502020204030204" pitchFamily="34" charset="0"/>
              </a:endParaRPr>
            </a:p>
          </p:txBody>
        </p:sp>
        <p:sp>
          <p:nvSpPr>
            <p:cNvPr id="23" name="Elipse 22">
              <a:extLst>
                <a:ext uri="{FF2B5EF4-FFF2-40B4-BE49-F238E27FC236}">
                  <a16:creationId xmlns:a16="http://schemas.microsoft.com/office/drawing/2014/main" id="{5F2C3BC9-87AE-A34D-8B1E-7D8DD3CC3ECE}"/>
                </a:ext>
              </a:extLst>
            </p:cNvPr>
            <p:cNvSpPr/>
            <p:nvPr/>
          </p:nvSpPr>
          <p:spPr>
            <a:xfrm>
              <a:off x="5892512" y="2805541"/>
              <a:ext cx="424906" cy="40382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1300" dirty="0">
                <a:latin typeface="Calibri" panose="020F0502020204030204" pitchFamily="34" charset="0"/>
              </a:endParaRPr>
            </a:p>
          </p:txBody>
        </p:sp>
        <p:sp>
          <p:nvSpPr>
            <p:cNvPr id="24" name="Triángulo 23">
              <a:extLst>
                <a:ext uri="{FF2B5EF4-FFF2-40B4-BE49-F238E27FC236}">
                  <a16:creationId xmlns:a16="http://schemas.microsoft.com/office/drawing/2014/main" id="{61911710-6CCA-3D4B-B6D1-4EAC797B4083}"/>
                </a:ext>
              </a:extLst>
            </p:cNvPr>
            <p:cNvSpPr/>
            <p:nvPr/>
          </p:nvSpPr>
          <p:spPr>
            <a:xfrm rot="5400000">
              <a:off x="6076285" y="2946262"/>
              <a:ext cx="186870" cy="122381"/>
            </a:xfrm>
            <a:prstGeom prst="triangle">
              <a:avLst/>
            </a:prstGeom>
            <a:solidFill>
              <a:srgbClr val="92C1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1300" dirty="0">
                <a:latin typeface="Calibri" panose="020F0502020204030204" pitchFamily="34" charset="0"/>
              </a:endParaRPr>
            </a:p>
          </p:txBody>
        </p:sp>
      </p:grpSp>
      <p:sp>
        <p:nvSpPr>
          <p:cNvPr id="25" name="Google Shape;332;p23">
            <a:extLst>
              <a:ext uri="{FF2B5EF4-FFF2-40B4-BE49-F238E27FC236}">
                <a16:creationId xmlns:a16="http://schemas.microsoft.com/office/drawing/2014/main" id="{8DE68612-1C8E-3B47-A126-6A15A47F4E73}"/>
              </a:ext>
            </a:extLst>
          </p:cNvPr>
          <p:cNvSpPr/>
          <p:nvPr/>
        </p:nvSpPr>
        <p:spPr>
          <a:xfrm>
            <a:off x="493838" y="1614110"/>
            <a:ext cx="1963115" cy="479091"/>
          </a:xfrm>
          <a:prstGeom prst="roundRect">
            <a:avLst>
              <a:gd name="adj" fmla="val 18326"/>
            </a:avLst>
          </a:prstGeom>
          <a:solidFill>
            <a:srgbClr val="EE46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11430" lvl="0" indent="0" algn="ctr">
              <a:lnSpc>
                <a:spcPct val="90000"/>
              </a:lnSpc>
              <a:spcBef>
                <a:spcPct val="0"/>
              </a:spcBef>
              <a:buSzPts val="2000"/>
              <a:buFont typeface="Arial"/>
              <a:buNone/>
            </a:pPr>
            <a:r>
              <a:rPr lang="es-ES" sz="11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CADENA DE SUMINISTRO INTEGRADA:</a:t>
            </a:r>
          </a:p>
        </p:txBody>
      </p:sp>
      <p:sp>
        <p:nvSpPr>
          <p:cNvPr id="26" name="Google Shape;334;p23">
            <a:extLst>
              <a:ext uri="{FF2B5EF4-FFF2-40B4-BE49-F238E27FC236}">
                <a16:creationId xmlns:a16="http://schemas.microsoft.com/office/drawing/2014/main" id="{84E21B4A-21EB-8C41-9D07-D4DF1EFD3875}"/>
              </a:ext>
            </a:extLst>
          </p:cNvPr>
          <p:cNvSpPr/>
          <p:nvPr/>
        </p:nvSpPr>
        <p:spPr>
          <a:xfrm>
            <a:off x="493838" y="2163530"/>
            <a:ext cx="1963115" cy="2535692"/>
          </a:xfrm>
          <a:prstGeom prst="roundRect">
            <a:avLst>
              <a:gd name="adj" fmla="val 3924"/>
            </a:avLst>
          </a:prstGeom>
          <a:solidFill>
            <a:srgbClr val="FFD8D4"/>
          </a:solidFill>
          <a:ln>
            <a:noFill/>
          </a:ln>
        </p:spPr>
        <p:txBody>
          <a:bodyPr spcFirstLastPara="1" wrap="square" lIns="108000" tIns="108000" rIns="108000" bIns="45700" anchor="t" anchorCtr="0">
            <a:noAutofit/>
          </a:bodyPr>
          <a:lstStyle/>
          <a:p>
            <a:pPr marL="138113" lvl="1" indent="-128588">
              <a:spcBef>
                <a:spcPct val="0"/>
              </a:spcBef>
              <a:spcAft>
                <a:spcPts val="600"/>
              </a:spcAft>
              <a:buClr>
                <a:srgbClr val="EE4639"/>
              </a:buClr>
              <a:buSzPct val="100000"/>
              <a:buFont typeface="Arial" panose="020B0604020202020204" pitchFamily="34" charset="0"/>
              <a:buChar char="•"/>
              <a:tabLst>
                <a:tab pos="3228975" algn="l"/>
              </a:tabLst>
            </a:pPr>
            <a:r>
              <a:rPr lang="es-ES" sz="1300" dirty="0" err="1">
                <a:solidFill>
                  <a:schemeClr val="tx1"/>
                </a:solidFill>
                <a:latin typeface="Calibri"/>
                <a:cs typeface="Calibri"/>
                <a:sym typeface="Calibri"/>
              </a:rPr>
              <a:t>SpaceX</a:t>
            </a:r>
            <a:r>
              <a:rPr lang="es-ES" sz="1300" dirty="0">
                <a:solidFill>
                  <a:schemeClr val="tx1"/>
                </a:solidFill>
                <a:latin typeface="Calibri"/>
                <a:cs typeface="Calibri"/>
                <a:sym typeface="Calibri"/>
              </a:rPr>
              <a:t> fabrica internamente muchos de los componentes clave de sus cohetes y naves espaciales, lo que permite un control de calidad superior y una mayor capacidad de innovación.</a:t>
            </a:r>
            <a:endParaRPr lang="es-ES" sz="1300" dirty="0">
              <a:solidFill>
                <a:schemeClr val="tx1"/>
              </a:solidFill>
              <a:latin typeface="Calibri"/>
              <a:cs typeface="Calibri"/>
            </a:endParaRPr>
          </a:p>
        </p:txBody>
      </p:sp>
      <p:grpSp>
        <p:nvGrpSpPr>
          <p:cNvPr id="27" name="Agrupar 4">
            <a:extLst>
              <a:ext uri="{FF2B5EF4-FFF2-40B4-BE49-F238E27FC236}">
                <a16:creationId xmlns:a16="http://schemas.microsoft.com/office/drawing/2014/main" id="{58C7DAC5-FF36-3847-ACB4-C45052A86701}"/>
              </a:ext>
            </a:extLst>
          </p:cNvPr>
          <p:cNvGrpSpPr/>
          <p:nvPr/>
        </p:nvGrpSpPr>
        <p:grpSpPr>
          <a:xfrm>
            <a:off x="288323" y="1660612"/>
            <a:ext cx="439377" cy="386160"/>
            <a:chOff x="5892512" y="2805541"/>
            <a:chExt cx="459474" cy="403823"/>
          </a:xfrm>
        </p:grpSpPr>
        <p:sp>
          <p:nvSpPr>
            <p:cNvPr id="28" name="Elipse 27">
              <a:extLst>
                <a:ext uri="{FF2B5EF4-FFF2-40B4-BE49-F238E27FC236}">
                  <a16:creationId xmlns:a16="http://schemas.microsoft.com/office/drawing/2014/main" id="{58556165-580C-4C40-9A99-D852A84BE35A}"/>
                </a:ext>
              </a:extLst>
            </p:cNvPr>
            <p:cNvSpPr/>
            <p:nvPr/>
          </p:nvSpPr>
          <p:spPr>
            <a:xfrm>
              <a:off x="5956277" y="2824919"/>
              <a:ext cx="395709" cy="376075"/>
            </a:xfrm>
            <a:prstGeom prst="ellipse">
              <a:avLst/>
            </a:prstGeom>
            <a:solidFill>
              <a:srgbClr val="B736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1300" dirty="0">
                <a:latin typeface="Calibri" panose="020F0502020204030204" pitchFamily="34" charset="0"/>
              </a:endParaRPr>
            </a:p>
          </p:txBody>
        </p:sp>
        <p:sp>
          <p:nvSpPr>
            <p:cNvPr id="29" name="Elipse 28">
              <a:extLst>
                <a:ext uri="{FF2B5EF4-FFF2-40B4-BE49-F238E27FC236}">
                  <a16:creationId xmlns:a16="http://schemas.microsoft.com/office/drawing/2014/main" id="{9B547450-0299-1E42-8B76-6B04C49D1D61}"/>
                </a:ext>
              </a:extLst>
            </p:cNvPr>
            <p:cNvSpPr/>
            <p:nvPr/>
          </p:nvSpPr>
          <p:spPr>
            <a:xfrm>
              <a:off x="5892512" y="2805541"/>
              <a:ext cx="424906" cy="40382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1300" dirty="0">
                <a:latin typeface="Calibri" panose="020F0502020204030204" pitchFamily="34" charset="0"/>
              </a:endParaRPr>
            </a:p>
          </p:txBody>
        </p:sp>
        <p:sp>
          <p:nvSpPr>
            <p:cNvPr id="30" name="Triángulo 29">
              <a:extLst>
                <a:ext uri="{FF2B5EF4-FFF2-40B4-BE49-F238E27FC236}">
                  <a16:creationId xmlns:a16="http://schemas.microsoft.com/office/drawing/2014/main" id="{2B93C259-913E-B246-AB00-DC4852ECF7D4}"/>
                </a:ext>
              </a:extLst>
            </p:cNvPr>
            <p:cNvSpPr/>
            <p:nvPr/>
          </p:nvSpPr>
          <p:spPr>
            <a:xfrm rot="5400000">
              <a:off x="6076285" y="2946262"/>
              <a:ext cx="186870" cy="122381"/>
            </a:xfrm>
            <a:prstGeom prst="triangle">
              <a:avLst/>
            </a:prstGeom>
            <a:solidFill>
              <a:srgbClr val="EE46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1300" dirty="0">
                <a:latin typeface="Calibri" panose="020F0502020204030204" pitchFamily="34" charset="0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7401C0CC-4743-8E43-9C60-B6FB98A88BBB}"/>
              </a:ext>
            </a:extLst>
          </p:cNvPr>
          <p:cNvSpPr/>
          <p:nvPr/>
        </p:nvSpPr>
        <p:spPr>
          <a:xfrm>
            <a:off x="0" y="1"/>
            <a:ext cx="9144000" cy="5715000"/>
          </a:xfrm>
          <a:prstGeom prst="rect">
            <a:avLst/>
          </a:prstGeom>
          <a:solidFill>
            <a:srgbClr val="ED4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>
              <a:latin typeface="Calibri" panose="020F0502020204030204" pitchFamily="34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50CEBDAE-A4FD-174F-AED6-ED84B23852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946969"/>
            <a:ext cx="2072213" cy="3898064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26DA3C77-50BC-FA40-A3C7-E8994E287B41}"/>
              </a:ext>
            </a:extLst>
          </p:cNvPr>
          <p:cNvSpPr/>
          <p:nvPr/>
        </p:nvSpPr>
        <p:spPr>
          <a:xfrm>
            <a:off x="149817" y="3724759"/>
            <a:ext cx="1037633" cy="1069383"/>
          </a:xfrm>
          <a:prstGeom prst="rect">
            <a:avLst/>
          </a:prstGeom>
          <a:solidFill>
            <a:srgbClr val="ED4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>
              <a:latin typeface="Calibri" panose="020F0502020204030204" pitchFamily="34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3CB57575-2280-4849-BCB2-FED05AA2BDF2}"/>
              </a:ext>
            </a:extLst>
          </p:cNvPr>
          <p:cNvSpPr txBox="1"/>
          <p:nvPr/>
        </p:nvSpPr>
        <p:spPr>
          <a:xfrm>
            <a:off x="2519363" y="2540738"/>
            <a:ext cx="4581728" cy="8125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s-ES_tradnl" sz="3300" dirty="0">
                <a:solidFill>
                  <a:schemeClr val="bg1"/>
                </a:solidFill>
                <a:latin typeface="Graphik Regular" charset="0"/>
                <a:ea typeface="Graphik Regular" charset="0"/>
                <a:cs typeface="Graphik Regular" charset="0"/>
              </a:rPr>
              <a:t>INTRODUCCIÓN</a:t>
            </a:r>
          </a:p>
          <a:p>
            <a:pPr>
              <a:lnSpc>
                <a:spcPct val="80000"/>
              </a:lnSpc>
            </a:pPr>
            <a:r>
              <a:rPr lang="es-ES_tradnl" sz="3300" b="1" dirty="0">
                <a:solidFill>
                  <a:schemeClr val="bg1"/>
                </a:solidFill>
                <a:latin typeface="Graphik Bold" charset="0"/>
                <a:ea typeface="Graphik Bold" charset="0"/>
                <a:cs typeface="Graphik Bold" charset="0"/>
              </a:rPr>
              <a:t>DE LA SESIÓN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EA0CD239-308E-774F-882E-FB67A364461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6000"/>
          </a:blip>
          <a:stretch>
            <a:fillRect/>
          </a:stretch>
        </p:blipFill>
        <p:spPr>
          <a:xfrm>
            <a:off x="334433" y="3817749"/>
            <a:ext cx="809264" cy="809264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0E746700-B010-2A46-BC74-6393AA25D5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8619" y="2194222"/>
            <a:ext cx="202176" cy="208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796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>
            <a:extLst>
              <a:ext uri="{FF2B5EF4-FFF2-40B4-BE49-F238E27FC236}">
                <a16:creationId xmlns:a16="http://schemas.microsoft.com/office/drawing/2014/main" id="{0F87B9FE-87EB-E44D-9A53-3F713356A03D}"/>
              </a:ext>
            </a:extLst>
          </p:cNvPr>
          <p:cNvSpPr/>
          <p:nvPr/>
        </p:nvSpPr>
        <p:spPr>
          <a:xfrm>
            <a:off x="503237" y="376232"/>
            <a:ext cx="3889376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s-ES" sz="10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SPACEX</a:t>
            </a:r>
            <a:endParaRPr lang="es-PE" sz="100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Google Shape;113;p10">
            <a:extLst>
              <a:ext uri="{FF2B5EF4-FFF2-40B4-BE49-F238E27FC236}">
                <a16:creationId xmlns:a16="http://schemas.microsoft.com/office/drawing/2014/main" id="{738BFB7C-9895-3A42-A1D6-46A66613B113}"/>
              </a:ext>
            </a:extLst>
          </p:cNvPr>
          <p:cNvSpPr txBox="1"/>
          <p:nvPr/>
        </p:nvSpPr>
        <p:spPr>
          <a:xfrm>
            <a:off x="503238" y="912813"/>
            <a:ext cx="3889375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1725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b="1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Inversiones que atrae</a:t>
            </a:r>
            <a:endParaRPr lang="es-ES" sz="1600" dirty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B9C46ED2-D30F-0449-97CF-E586A31D3E4A}"/>
              </a:ext>
            </a:extLst>
          </p:cNvPr>
          <p:cNvSpPr/>
          <p:nvPr/>
        </p:nvSpPr>
        <p:spPr>
          <a:xfrm>
            <a:off x="793980" y="1312579"/>
            <a:ext cx="7292491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1725" marR="0" lvl="0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</a:pPr>
            <a:r>
              <a:rPr lang="es-ES" b="1" dirty="0">
                <a:solidFill>
                  <a:srgbClr val="EE4639"/>
                </a:solidFill>
                <a:latin typeface="Calibri" charset="0"/>
                <a:cs typeface="Calibri" charset="0"/>
                <a:sym typeface="Calibri"/>
              </a:rPr>
              <a:t>INVERSORES CLAVE: </a:t>
            </a:r>
          </a:p>
          <a:p>
            <a:pPr marL="11725" marR="0" lvl="0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</a:pPr>
            <a:r>
              <a:rPr lang="es-ES" sz="1400" dirty="0" err="1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SpaceX</a:t>
            </a:r>
            <a:r>
              <a:rPr lang="es-ES" sz="1400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 ha atraído inversiones de destacados fondos de capital de riesgo y grandes instituciones financieras, incluyendo </a:t>
            </a:r>
            <a:r>
              <a:rPr lang="es-ES" sz="1400" dirty="0" err="1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Fidelity</a:t>
            </a:r>
            <a:r>
              <a:rPr lang="es-ES" sz="1400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s-ES" sz="1400" dirty="0" err="1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Baillie</a:t>
            </a:r>
            <a:r>
              <a:rPr lang="es-ES" sz="1400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ES" sz="1400" dirty="0" err="1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Gifford</a:t>
            </a:r>
            <a:r>
              <a:rPr lang="es-ES" sz="1400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, Google y más.</a:t>
            </a:r>
            <a:endParaRPr lang="es-ES" dirty="0"/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B237F7DD-0C31-224A-A2AA-CE9CC2485E23}"/>
              </a:ext>
            </a:extLst>
          </p:cNvPr>
          <p:cNvCxnSpPr>
            <a:cxnSpLocks/>
          </p:cNvCxnSpPr>
          <p:nvPr/>
        </p:nvCxnSpPr>
        <p:spPr>
          <a:xfrm>
            <a:off x="579579" y="1542083"/>
            <a:ext cx="0" cy="612720"/>
          </a:xfrm>
          <a:prstGeom prst="line">
            <a:avLst/>
          </a:prstGeom>
          <a:ln w="12700">
            <a:solidFill>
              <a:srgbClr val="EE46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ángulo 7">
            <a:extLst>
              <a:ext uri="{FF2B5EF4-FFF2-40B4-BE49-F238E27FC236}">
                <a16:creationId xmlns:a16="http://schemas.microsoft.com/office/drawing/2014/main" id="{8744F24D-DA00-EE40-8D8F-94CB3821E1E3}"/>
              </a:ext>
            </a:extLst>
          </p:cNvPr>
          <p:cNvSpPr/>
          <p:nvPr/>
        </p:nvSpPr>
        <p:spPr>
          <a:xfrm>
            <a:off x="793981" y="2150256"/>
            <a:ext cx="7292490" cy="86177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1725" marR="0" lvl="0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</a:pPr>
            <a:r>
              <a:rPr lang="es-ES" b="1" dirty="0">
                <a:solidFill>
                  <a:srgbClr val="EE4639"/>
                </a:solidFill>
                <a:latin typeface="Calibri" charset="0"/>
                <a:cs typeface="Calibri" charset="0"/>
                <a:sym typeface="Calibri"/>
              </a:rPr>
              <a:t>RONDAS DE FINANCIACIÓN: </a:t>
            </a:r>
            <a:br>
              <a:rPr lang="es-ES" b="1" dirty="0">
                <a:solidFill>
                  <a:srgbClr val="EE4639"/>
                </a:solidFill>
                <a:latin typeface="Calibri" charset="0"/>
                <a:cs typeface="Calibri" charset="0"/>
                <a:sym typeface="Calibri"/>
              </a:rPr>
            </a:br>
            <a:r>
              <a:rPr lang="es-ES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La empresa ha recaudado miles de millones de dólares en múltiples rondas de financiación, utilizando estos fondos para el desarrollo de tecnologías innovadoras y la expansión de sus capacidades de lanzamiento.</a:t>
            </a:r>
            <a:endParaRPr lang="es-ES" dirty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5FDEEA10-19EE-CC45-BF87-BEDBA92E4A73}"/>
              </a:ext>
            </a:extLst>
          </p:cNvPr>
          <p:cNvSpPr/>
          <p:nvPr/>
        </p:nvSpPr>
        <p:spPr>
          <a:xfrm>
            <a:off x="793980" y="3265708"/>
            <a:ext cx="7650303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1725" marR="0" lvl="0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</a:pPr>
            <a:r>
              <a:rPr lang="es-ES" b="1" dirty="0">
                <a:solidFill>
                  <a:srgbClr val="EE4639"/>
                </a:solidFill>
                <a:latin typeface="Calibri" charset="0"/>
                <a:cs typeface="Calibri" charset="0"/>
                <a:sym typeface="Calibri"/>
              </a:rPr>
              <a:t>APOYO DEL GOBIERNO: </a:t>
            </a:r>
            <a:br>
              <a:rPr lang="es-ES" b="1" dirty="0">
                <a:solidFill>
                  <a:srgbClr val="EE4639"/>
                </a:solidFill>
                <a:latin typeface="Calibri" charset="0"/>
                <a:cs typeface="Calibri" charset="0"/>
                <a:sym typeface="Calibri"/>
              </a:rPr>
            </a:br>
            <a:r>
              <a:rPr lang="es-ES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Además de la inversión privada, </a:t>
            </a:r>
            <a:r>
              <a:rPr lang="es-ES" dirty="0" err="1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SpaceX</a:t>
            </a:r>
            <a:r>
              <a:rPr lang="es-ES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 recibe apoyo significativo a través de contratos gubernamentales, que proporcionan ingresos estables y validación para sus tecnologías.</a:t>
            </a:r>
            <a:endParaRPr lang="es-ES" dirty="0"/>
          </a:p>
        </p:txBody>
      </p:sp>
      <p:sp>
        <p:nvSpPr>
          <p:cNvPr id="10" name="Más 9">
            <a:extLst>
              <a:ext uri="{FF2B5EF4-FFF2-40B4-BE49-F238E27FC236}">
                <a16:creationId xmlns:a16="http://schemas.microsoft.com/office/drawing/2014/main" id="{CD14DD1B-02A4-D044-9140-3B29CFB78901}"/>
              </a:ext>
            </a:extLst>
          </p:cNvPr>
          <p:cNvSpPr/>
          <p:nvPr/>
        </p:nvSpPr>
        <p:spPr>
          <a:xfrm>
            <a:off x="503237" y="1348985"/>
            <a:ext cx="152683" cy="152683"/>
          </a:xfrm>
          <a:prstGeom prst="mathPlus">
            <a:avLst>
              <a:gd name="adj1" fmla="val 15202"/>
            </a:avLst>
          </a:prstGeom>
          <a:solidFill>
            <a:srgbClr val="EE46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>
              <a:latin typeface="Calibri" panose="020F0502020204030204" pitchFamily="34" charset="0"/>
            </a:endParaRPr>
          </a:p>
        </p:txBody>
      </p:sp>
      <p:sp>
        <p:nvSpPr>
          <p:cNvPr id="11" name="Más 10">
            <a:extLst>
              <a:ext uri="{FF2B5EF4-FFF2-40B4-BE49-F238E27FC236}">
                <a16:creationId xmlns:a16="http://schemas.microsoft.com/office/drawing/2014/main" id="{22286ED1-DB31-7B45-9B4A-D4A01A254B86}"/>
              </a:ext>
            </a:extLst>
          </p:cNvPr>
          <p:cNvSpPr/>
          <p:nvPr/>
        </p:nvSpPr>
        <p:spPr>
          <a:xfrm>
            <a:off x="503237" y="2176890"/>
            <a:ext cx="152683" cy="152683"/>
          </a:xfrm>
          <a:prstGeom prst="mathPlus">
            <a:avLst>
              <a:gd name="adj1" fmla="val 15202"/>
            </a:avLst>
          </a:prstGeom>
          <a:solidFill>
            <a:srgbClr val="EE46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>
              <a:latin typeface="Calibri" panose="020F0502020204030204" pitchFamily="34" charset="0"/>
            </a:endParaRPr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935B6C87-9650-AA4A-9489-72B55258601A}"/>
              </a:ext>
            </a:extLst>
          </p:cNvPr>
          <p:cNvCxnSpPr>
            <a:cxnSpLocks/>
          </p:cNvCxnSpPr>
          <p:nvPr/>
        </p:nvCxnSpPr>
        <p:spPr>
          <a:xfrm>
            <a:off x="579579" y="2334553"/>
            <a:ext cx="0" cy="941384"/>
          </a:xfrm>
          <a:prstGeom prst="line">
            <a:avLst/>
          </a:prstGeom>
          <a:ln w="12700">
            <a:solidFill>
              <a:srgbClr val="EE46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Más 12">
            <a:extLst>
              <a:ext uri="{FF2B5EF4-FFF2-40B4-BE49-F238E27FC236}">
                <a16:creationId xmlns:a16="http://schemas.microsoft.com/office/drawing/2014/main" id="{3C686A13-8DB4-4C4C-9C2B-DA4D4EA2A4D9}"/>
              </a:ext>
            </a:extLst>
          </p:cNvPr>
          <p:cNvSpPr/>
          <p:nvPr/>
        </p:nvSpPr>
        <p:spPr>
          <a:xfrm>
            <a:off x="503237" y="3305516"/>
            <a:ext cx="152683" cy="152683"/>
          </a:xfrm>
          <a:prstGeom prst="mathPlus">
            <a:avLst>
              <a:gd name="adj1" fmla="val 15202"/>
            </a:avLst>
          </a:prstGeom>
          <a:solidFill>
            <a:srgbClr val="EE46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>
              <a:latin typeface="Calibri" panose="020F0502020204030204" pitchFamily="34" charset="0"/>
            </a:endParaRP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D0FE304E-078A-BD48-ABAF-C8981A7427C3}"/>
              </a:ext>
            </a:extLst>
          </p:cNvPr>
          <p:cNvSpPr/>
          <p:nvPr/>
        </p:nvSpPr>
        <p:spPr>
          <a:xfrm>
            <a:off x="793980" y="4192190"/>
            <a:ext cx="7009485" cy="86177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1725" marR="0" lvl="0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</a:pPr>
            <a:r>
              <a:rPr lang="es-ES" b="1" dirty="0">
                <a:solidFill>
                  <a:srgbClr val="EE4639"/>
                </a:solidFill>
                <a:latin typeface="Calibri" charset="0"/>
                <a:cs typeface="Calibri" charset="0"/>
                <a:sym typeface="Calibri"/>
              </a:rPr>
              <a:t>INTERÉS EN STARLINK: </a:t>
            </a:r>
          </a:p>
          <a:p>
            <a:pPr marL="11725" marR="0" lvl="0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</a:pPr>
            <a:r>
              <a:rPr lang="es-ES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La promesa de </a:t>
            </a:r>
            <a:r>
              <a:rPr lang="es-ES" dirty="0" err="1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Starlink</a:t>
            </a:r>
            <a:r>
              <a:rPr lang="es-ES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 de proporcionar internet global ha atraído inversiones adicionales, con la expectativa de que se convierta en una fuente de ingresos importante y de crecimiento continuo para la empresa.</a:t>
            </a:r>
            <a:endParaRPr lang="es-ES" dirty="0"/>
          </a:p>
        </p:txBody>
      </p: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D9F62937-2D48-8642-9E5C-00EB8CAF0619}"/>
              </a:ext>
            </a:extLst>
          </p:cNvPr>
          <p:cNvCxnSpPr>
            <a:cxnSpLocks/>
          </p:cNvCxnSpPr>
          <p:nvPr/>
        </p:nvCxnSpPr>
        <p:spPr>
          <a:xfrm>
            <a:off x="579579" y="3463639"/>
            <a:ext cx="0" cy="734650"/>
          </a:xfrm>
          <a:prstGeom prst="line">
            <a:avLst/>
          </a:prstGeom>
          <a:ln w="12700">
            <a:solidFill>
              <a:srgbClr val="EE46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Más 17">
            <a:extLst>
              <a:ext uri="{FF2B5EF4-FFF2-40B4-BE49-F238E27FC236}">
                <a16:creationId xmlns:a16="http://schemas.microsoft.com/office/drawing/2014/main" id="{EC3E6DCF-7784-EC41-815B-B9B6442746DC}"/>
              </a:ext>
            </a:extLst>
          </p:cNvPr>
          <p:cNvSpPr/>
          <p:nvPr/>
        </p:nvSpPr>
        <p:spPr>
          <a:xfrm>
            <a:off x="503237" y="4231998"/>
            <a:ext cx="152683" cy="152683"/>
          </a:xfrm>
          <a:prstGeom prst="mathPlus">
            <a:avLst>
              <a:gd name="adj1" fmla="val 15202"/>
            </a:avLst>
          </a:prstGeom>
          <a:solidFill>
            <a:srgbClr val="EE46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7ACD5EC0-708C-864C-B972-C0614A80D2F4}"/>
              </a:ext>
            </a:extLst>
          </p:cNvPr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8087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>
              <a:latin typeface="Calibri" panose="020F0502020204030204" pitchFamily="34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0B33CCEC-B310-2843-AC2B-EE718843FE51}"/>
              </a:ext>
            </a:extLst>
          </p:cNvPr>
          <p:cNvSpPr txBox="1"/>
          <p:nvPr/>
        </p:nvSpPr>
        <p:spPr>
          <a:xfrm>
            <a:off x="1008063" y="3169972"/>
            <a:ext cx="4148137" cy="3877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2800" b="1" dirty="0">
                <a:solidFill>
                  <a:schemeClr val="bg1"/>
                </a:solidFill>
                <a:latin typeface="Graphik Bold" charset="0"/>
                <a:cs typeface="Calibri"/>
              </a:rPr>
              <a:t>SHEIN</a:t>
            </a:r>
            <a:endParaRPr lang="es-PE" sz="2800" b="1" dirty="0">
              <a:solidFill>
                <a:schemeClr val="bg1"/>
              </a:solidFill>
              <a:latin typeface="Graphik Bold" charset="0"/>
              <a:ea typeface="Graphik Bold" charset="0"/>
              <a:cs typeface="Graphik Bold" charset="0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CB36DF57-CD62-DF4E-9407-97A8379C58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063" y="2869612"/>
            <a:ext cx="195423" cy="201256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0"/>
          <p:cNvSpPr txBox="1"/>
          <p:nvPr/>
        </p:nvSpPr>
        <p:spPr>
          <a:xfrm>
            <a:off x="503238" y="930197"/>
            <a:ext cx="3889375" cy="3447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1725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Una plataforma de comercio electrónico de moda que ha revolucionado el mercado global de la moda rápida</a:t>
            </a:r>
          </a:p>
          <a:p>
            <a:pPr marL="11725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ES" sz="1600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80000" marR="0" lvl="0" indent="-168275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•"/>
            </a:pPr>
            <a:r>
              <a:rPr lang="es-ES" sz="1600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Opera como una plataforma de comercio electrónico para productos de moda, belleza y estilo de vida.</a:t>
            </a:r>
            <a:endParaRPr lang="es-ES" sz="1600" dirty="0"/>
          </a:p>
          <a:p>
            <a:pPr marL="180000" marR="0" lvl="0" indent="-6667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lang="es-ES" sz="1600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80000" marR="0" lvl="0" indent="-168275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•"/>
            </a:pPr>
            <a:r>
              <a:rPr lang="es-ES" sz="1600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Sus productos incluyen ropa de mujer, ropa de hombre, ropa de niño, accesorios, zapatos, bolsos y otros artículos de moda.</a:t>
            </a:r>
            <a:endParaRPr lang="es-ES" sz="1600" dirty="0"/>
          </a:p>
          <a:p>
            <a:pPr marL="180000" marR="0" lvl="0" indent="-6667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lang="es-ES" sz="1600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80000" marR="0" lvl="0" indent="-168275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•"/>
            </a:pPr>
            <a:r>
              <a:rPr lang="es-ES" sz="1600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La empresa fue fundada en 2012 y tiene su sede en Singapur.</a:t>
            </a:r>
          </a:p>
        </p:txBody>
      </p:sp>
      <p:pic>
        <p:nvPicPr>
          <p:cNvPr id="192" name="Google Shape;192;p20" descr="La primera tienda física de Shein abre en Japó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51389" y="912812"/>
            <a:ext cx="3928042" cy="2211387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448FF60-6990-FC4C-A09E-194EE6DC8451}"/>
              </a:ext>
            </a:extLst>
          </p:cNvPr>
          <p:cNvSpPr/>
          <p:nvPr/>
        </p:nvSpPr>
        <p:spPr>
          <a:xfrm>
            <a:off x="503237" y="376232"/>
            <a:ext cx="3889376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s-ES" sz="10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SHEIN</a:t>
            </a:r>
            <a:endParaRPr lang="es-PE" sz="100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1"/>
          <p:cNvSpPr txBox="1"/>
          <p:nvPr/>
        </p:nvSpPr>
        <p:spPr>
          <a:xfrm>
            <a:off x="503238" y="912813"/>
            <a:ext cx="8145870" cy="1031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1725" marR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1600" b="1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CARACTERÍSTICAS</a:t>
            </a:r>
            <a:endParaRPr dirty="0"/>
          </a:p>
          <a:p>
            <a:pPr marL="11725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500" b="1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Valoración:</a:t>
            </a:r>
            <a:r>
              <a:rPr lang="es-ES" sz="1500" b="1" dirty="0">
                <a:ea typeface="Calibri"/>
              </a:rPr>
              <a:t> </a:t>
            </a:r>
            <a:r>
              <a:rPr lang="es-ES" sz="1600" b="1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$66 mil millones</a:t>
            </a:r>
            <a:endParaRPr sz="1600" b="1" dirty="0"/>
          </a:p>
          <a:p>
            <a:pPr marL="11725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1725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500" b="1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Innovación disruptiva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65800B8A-B53B-764A-AF5D-A85C6F031B87}"/>
              </a:ext>
            </a:extLst>
          </p:cNvPr>
          <p:cNvSpPr/>
          <p:nvPr/>
        </p:nvSpPr>
        <p:spPr>
          <a:xfrm>
            <a:off x="503237" y="376232"/>
            <a:ext cx="3889376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s-ES" sz="10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SHEIN</a:t>
            </a:r>
            <a:endParaRPr lang="es-PE" sz="100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5" name="Grupo 4">
            <a:extLst>
              <a:ext uri="{FF2B5EF4-FFF2-40B4-BE49-F238E27FC236}">
                <a16:creationId xmlns:a16="http://schemas.microsoft.com/office/drawing/2014/main" id="{093B9F11-6CC2-EA40-B1CD-3DF5E699BC62}"/>
              </a:ext>
            </a:extLst>
          </p:cNvPr>
          <p:cNvGrpSpPr/>
          <p:nvPr/>
        </p:nvGrpSpPr>
        <p:grpSpPr>
          <a:xfrm>
            <a:off x="6515642" y="2048752"/>
            <a:ext cx="2168531" cy="2912862"/>
            <a:chOff x="4432401" y="1731433"/>
            <a:chExt cx="2168531" cy="2912862"/>
          </a:xfrm>
        </p:grpSpPr>
        <p:sp>
          <p:nvSpPr>
            <p:cNvPr id="6" name="Google Shape;332;p23">
              <a:extLst>
                <a:ext uri="{FF2B5EF4-FFF2-40B4-BE49-F238E27FC236}">
                  <a16:creationId xmlns:a16="http://schemas.microsoft.com/office/drawing/2014/main" id="{1F040606-7AB7-C948-BEAF-734CC4176C96}"/>
                </a:ext>
              </a:extLst>
            </p:cNvPr>
            <p:cNvSpPr/>
            <p:nvPr/>
          </p:nvSpPr>
          <p:spPr>
            <a:xfrm>
              <a:off x="4637916" y="1731433"/>
              <a:ext cx="1963016" cy="479091"/>
            </a:xfrm>
            <a:prstGeom prst="roundRect">
              <a:avLst>
                <a:gd name="adj" fmla="val 18326"/>
              </a:avLst>
            </a:prstGeom>
            <a:solidFill>
              <a:srgbClr val="FE782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s-ES" sz="12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MARKETING DIGITAL </a:t>
              </a:r>
              <a:br>
                <a:rPr lang="es-ES" sz="12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</a:br>
              <a:r>
                <a:rPr lang="es-ES" sz="12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Y REDES SOCIALES:</a:t>
              </a:r>
              <a:endParaRPr lang="es-ES" sz="1200" b="1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334;p23">
              <a:extLst>
                <a:ext uri="{FF2B5EF4-FFF2-40B4-BE49-F238E27FC236}">
                  <a16:creationId xmlns:a16="http://schemas.microsoft.com/office/drawing/2014/main" id="{FFA4F69A-98E5-C74F-98F5-817C91F87C40}"/>
                </a:ext>
              </a:extLst>
            </p:cNvPr>
            <p:cNvSpPr/>
            <p:nvPr/>
          </p:nvSpPr>
          <p:spPr>
            <a:xfrm>
              <a:off x="4637916" y="2280853"/>
              <a:ext cx="1963016" cy="2363442"/>
            </a:xfrm>
            <a:prstGeom prst="roundRect">
              <a:avLst>
                <a:gd name="adj" fmla="val 3247"/>
              </a:avLst>
            </a:prstGeom>
            <a:solidFill>
              <a:srgbClr val="FFD7C1"/>
            </a:solidFill>
            <a:ln>
              <a:noFill/>
            </a:ln>
          </p:spPr>
          <p:txBody>
            <a:bodyPr spcFirstLastPara="1" wrap="square" lIns="108000" tIns="108000" rIns="108000" bIns="45700" anchor="t" anchorCtr="0">
              <a:noAutofit/>
            </a:bodyPr>
            <a:lstStyle/>
            <a:p>
              <a:pPr marL="138113" lvl="1" indent="-128588">
                <a:spcBef>
                  <a:spcPct val="0"/>
                </a:spcBef>
                <a:spcAft>
                  <a:spcPts val="600"/>
                </a:spcAft>
                <a:buClr>
                  <a:srgbClr val="FE7828"/>
                </a:buClr>
                <a:buSzPct val="100000"/>
                <a:buFont typeface="Arial" panose="020B0604020202020204" pitchFamily="34" charset="0"/>
                <a:buChar char="•"/>
                <a:tabLst>
                  <a:tab pos="3228975" algn="l"/>
                </a:tabLst>
              </a:pPr>
              <a:r>
                <a:rPr lang="es-ES" sz="1300" dirty="0">
                  <a:solidFill>
                    <a:schemeClr val="tx1"/>
                  </a:solidFill>
                  <a:latin typeface="Calibri"/>
                  <a:cs typeface="Calibri"/>
                  <a:sym typeface="Calibri"/>
                </a:rPr>
                <a:t>Aprovecha el poder del marketing en redes sociales y las colaboraciones con </a:t>
              </a:r>
              <a:r>
                <a:rPr lang="es-ES" sz="1300" i="1" dirty="0" err="1">
                  <a:solidFill>
                    <a:schemeClr val="tx1"/>
                  </a:solidFill>
                  <a:latin typeface="Calibri"/>
                  <a:cs typeface="Calibri"/>
                  <a:sym typeface="Calibri"/>
                </a:rPr>
                <a:t>influencers</a:t>
              </a:r>
              <a:r>
                <a:rPr lang="es-ES" sz="1300" dirty="0">
                  <a:solidFill>
                    <a:schemeClr val="tx1"/>
                  </a:solidFill>
                  <a:latin typeface="Calibri"/>
                  <a:cs typeface="Calibri"/>
                  <a:sym typeface="Calibri"/>
                </a:rPr>
                <a:t> para alcanzar y atraer a su audiencia objetivo de manera efectiva.</a:t>
              </a:r>
              <a:endParaRPr lang="es-ES" sz="1300" dirty="0">
                <a:solidFill>
                  <a:schemeClr val="tx1"/>
                </a:solidFill>
                <a:latin typeface="Calibri"/>
                <a:cs typeface="Calibri"/>
              </a:endParaRPr>
            </a:p>
          </p:txBody>
        </p:sp>
        <p:grpSp>
          <p:nvGrpSpPr>
            <p:cNvPr id="8" name="Agrupar 4">
              <a:extLst>
                <a:ext uri="{FF2B5EF4-FFF2-40B4-BE49-F238E27FC236}">
                  <a16:creationId xmlns:a16="http://schemas.microsoft.com/office/drawing/2014/main" id="{971752B4-5E6F-D14D-8D34-1855D7CC714E}"/>
                </a:ext>
              </a:extLst>
            </p:cNvPr>
            <p:cNvGrpSpPr/>
            <p:nvPr/>
          </p:nvGrpSpPr>
          <p:grpSpPr>
            <a:xfrm>
              <a:off x="4432401" y="1777935"/>
              <a:ext cx="439377" cy="386160"/>
              <a:chOff x="5892512" y="2805541"/>
              <a:chExt cx="459474" cy="403823"/>
            </a:xfrm>
          </p:grpSpPr>
          <p:sp>
            <p:nvSpPr>
              <p:cNvPr id="9" name="Elipse 8">
                <a:extLst>
                  <a:ext uri="{FF2B5EF4-FFF2-40B4-BE49-F238E27FC236}">
                    <a16:creationId xmlns:a16="http://schemas.microsoft.com/office/drawing/2014/main" id="{8D6C6BA1-B635-4441-B99E-E1539CB41EAF}"/>
                  </a:ext>
                </a:extLst>
              </p:cNvPr>
              <p:cNvSpPr/>
              <p:nvPr/>
            </p:nvSpPr>
            <p:spPr>
              <a:xfrm>
                <a:off x="5956277" y="2824919"/>
                <a:ext cx="395709" cy="376075"/>
              </a:xfrm>
              <a:prstGeom prst="ellipse">
                <a:avLst/>
              </a:prstGeom>
              <a:solidFill>
                <a:srgbClr val="B9592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sz="1200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10" name="Elipse 9">
                <a:extLst>
                  <a:ext uri="{FF2B5EF4-FFF2-40B4-BE49-F238E27FC236}">
                    <a16:creationId xmlns:a16="http://schemas.microsoft.com/office/drawing/2014/main" id="{522B33D6-1903-C84A-86BE-1C64DC64AA57}"/>
                  </a:ext>
                </a:extLst>
              </p:cNvPr>
              <p:cNvSpPr/>
              <p:nvPr/>
            </p:nvSpPr>
            <p:spPr>
              <a:xfrm>
                <a:off x="5892512" y="2805541"/>
                <a:ext cx="424906" cy="40382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sz="1200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11" name="Triángulo 10">
                <a:extLst>
                  <a:ext uri="{FF2B5EF4-FFF2-40B4-BE49-F238E27FC236}">
                    <a16:creationId xmlns:a16="http://schemas.microsoft.com/office/drawing/2014/main" id="{40A766BE-7EF4-9748-8BF2-4423CE9ECC42}"/>
                  </a:ext>
                </a:extLst>
              </p:cNvPr>
              <p:cNvSpPr/>
              <p:nvPr/>
            </p:nvSpPr>
            <p:spPr>
              <a:xfrm rot="5400000">
                <a:off x="6076285" y="2946262"/>
                <a:ext cx="186870" cy="122381"/>
              </a:xfrm>
              <a:prstGeom prst="triangle">
                <a:avLst/>
              </a:prstGeom>
              <a:solidFill>
                <a:srgbClr val="FE782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sz="1200" dirty="0">
                  <a:latin typeface="Calibri" panose="020F0502020204030204" pitchFamily="34" charset="0"/>
                </a:endParaRPr>
              </a:p>
            </p:txBody>
          </p:sp>
        </p:grpSp>
      </p:grpSp>
      <p:grpSp>
        <p:nvGrpSpPr>
          <p:cNvPr id="12" name="Grupo 11">
            <a:extLst>
              <a:ext uri="{FF2B5EF4-FFF2-40B4-BE49-F238E27FC236}">
                <a16:creationId xmlns:a16="http://schemas.microsoft.com/office/drawing/2014/main" id="{3D780F41-9E77-924D-B032-AF174B175DA1}"/>
              </a:ext>
            </a:extLst>
          </p:cNvPr>
          <p:cNvGrpSpPr/>
          <p:nvPr/>
        </p:nvGrpSpPr>
        <p:grpSpPr>
          <a:xfrm>
            <a:off x="4432401" y="2048752"/>
            <a:ext cx="2168531" cy="2912862"/>
            <a:chOff x="4432401" y="1731433"/>
            <a:chExt cx="2168531" cy="2912862"/>
          </a:xfrm>
        </p:grpSpPr>
        <p:sp>
          <p:nvSpPr>
            <p:cNvPr id="13" name="Google Shape;332;p23">
              <a:extLst>
                <a:ext uri="{FF2B5EF4-FFF2-40B4-BE49-F238E27FC236}">
                  <a16:creationId xmlns:a16="http://schemas.microsoft.com/office/drawing/2014/main" id="{D7C5D174-AB09-D649-B8BF-5C175E600009}"/>
                </a:ext>
              </a:extLst>
            </p:cNvPr>
            <p:cNvSpPr/>
            <p:nvPr/>
          </p:nvSpPr>
          <p:spPr>
            <a:xfrm>
              <a:off x="4637916" y="1731433"/>
              <a:ext cx="1963016" cy="479091"/>
            </a:xfrm>
            <a:prstGeom prst="roundRect">
              <a:avLst>
                <a:gd name="adj" fmla="val 18326"/>
              </a:avLst>
            </a:prstGeom>
            <a:solidFill>
              <a:srgbClr val="7150A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s-ES" sz="13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PRODUCCIÓN </a:t>
              </a:r>
              <a:br>
                <a:rPr lang="es-ES" sz="13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</a:br>
              <a:r>
                <a:rPr lang="es-ES" sz="13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ÁGIL:</a:t>
              </a:r>
              <a:endParaRPr lang="es-ES" sz="1300" b="1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334;p23">
              <a:extLst>
                <a:ext uri="{FF2B5EF4-FFF2-40B4-BE49-F238E27FC236}">
                  <a16:creationId xmlns:a16="http://schemas.microsoft.com/office/drawing/2014/main" id="{98DA4132-96E6-774B-9E92-348A428DEB38}"/>
                </a:ext>
              </a:extLst>
            </p:cNvPr>
            <p:cNvSpPr/>
            <p:nvPr/>
          </p:nvSpPr>
          <p:spPr>
            <a:xfrm>
              <a:off x="4637916" y="2280853"/>
              <a:ext cx="1963016" cy="2363442"/>
            </a:xfrm>
            <a:prstGeom prst="roundRect">
              <a:avLst>
                <a:gd name="adj" fmla="val 3247"/>
              </a:avLst>
            </a:prstGeom>
            <a:solidFill>
              <a:srgbClr val="E3DCED"/>
            </a:solidFill>
            <a:ln>
              <a:noFill/>
            </a:ln>
          </p:spPr>
          <p:txBody>
            <a:bodyPr spcFirstLastPara="1" wrap="square" lIns="108000" tIns="108000" rIns="108000" bIns="45700" anchor="t" anchorCtr="0">
              <a:noAutofit/>
            </a:bodyPr>
            <a:lstStyle/>
            <a:p>
              <a:pPr marL="138113" lvl="1" indent="-128588">
                <a:spcBef>
                  <a:spcPct val="0"/>
                </a:spcBef>
                <a:spcAft>
                  <a:spcPts val="600"/>
                </a:spcAft>
                <a:buClr>
                  <a:srgbClr val="7150A0"/>
                </a:buClr>
                <a:buSzPct val="100000"/>
                <a:buFont typeface="Arial" panose="020B0604020202020204" pitchFamily="34" charset="0"/>
                <a:buChar char="•"/>
                <a:tabLst>
                  <a:tab pos="3228975" algn="l"/>
                </a:tabLst>
              </a:pPr>
              <a:r>
                <a:rPr lang="es-ES" sz="1300" dirty="0" err="1">
                  <a:solidFill>
                    <a:schemeClr val="tx1"/>
                  </a:solidFill>
                  <a:latin typeface="Calibri"/>
                  <a:cs typeface="Calibri"/>
                  <a:sym typeface="Calibri"/>
                </a:rPr>
                <a:t>Shein</a:t>
              </a:r>
              <a:r>
                <a:rPr lang="es-ES" sz="1300" dirty="0">
                  <a:solidFill>
                    <a:schemeClr val="tx1"/>
                  </a:solidFill>
                  <a:latin typeface="Calibri"/>
                  <a:cs typeface="Calibri"/>
                  <a:sym typeface="Calibri"/>
                </a:rPr>
                <a:t> ha desarrollado una cadena de suministro extremadamente flexible y eficiente, capaz de producir y distribuir nuevos productos en cuestión de días.</a:t>
              </a:r>
              <a:endParaRPr lang="es-ES" sz="1300" dirty="0">
                <a:solidFill>
                  <a:schemeClr val="tx1"/>
                </a:solidFill>
                <a:latin typeface="Calibri"/>
                <a:cs typeface="Calibri"/>
              </a:endParaRPr>
            </a:p>
          </p:txBody>
        </p:sp>
        <p:grpSp>
          <p:nvGrpSpPr>
            <p:cNvPr id="15" name="Agrupar 4">
              <a:extLst>
                <a:ext uri="{FF2B5EF4-FFF2-40B4-BE49-F238E27FC236}">
                  <a16:creationId xmlns:a16="http://schemas.microsoft.com/office/drawing/2014/main" id="{455D8B54-AAE0-3D4D-857B-A6FBD8271E4A}"/>
                </a:ext>
              </a:extLst>
            </p:cNvPr>
            <p:cNvGrpSpPr/>
            <p:nvPr/>
          </p:nvGrpSpPr>
          <p:grpSpPr>
            <a:xfrm>
              <a:off x="4432401" y="1777935"/>
              <a:ext cx="439377" cy="386160"/>
              <a:chOff x="5892512" y="2805541"/>
              <a:chExt cx="459474" cy="403823"/>
            </a:xfrm>
          </p:grpSpPr>
          <p:sp>
            <p:nvSpPr>
              <p:cNvPr id="16" name="Elipse 15">
                <a:extLst>
                  <a:ext uri="{FF2B5EF4-FFF2-40B4-BE49-F238E27FC236}">
                    <a16:creationId xmlns:a16="http://schemas.microsoft.com/office/drawing/2014/main" id="{FAB61594-61F9-8E41-A478-15DE9BFF8E8B}"/>
                  </a:ext>
                </a:extLst>
              </p:cNvPr>
              <p:cNvSpPr/>
              <p:nvPr/>
            </p:nvSpPr>
            <p:spPr>
              <a:xfrm>
                <a:off x="5956277" y="2824919"/>
                <a:ext cx="395709" cy="376075"/>
              </a:xfrm>
              <a:prstGeom prst="ellipse">
                <a:avLst/>
              </a:prstGeom>
              <a:solidFill>
                <a:srgbClr val="593E7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sz="1300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17" name="Elipse 16">
                <a:extLst>
                  <a:ext uri="{FF2B5EF4-FFF2-40B4-BE49-F238E27FC236}">
                    <a16:creationId xmlns:a16="http://schemas.microsoft.com/office/drawing/2014/main" id="{A6B04530-4405-9140-9A0E-613A1C5E84F1}"/>
                  </a:ext>
                </a:extLst>
              </p:cNvPr>
              <p:cNvSpPr/>
              <p:nvPr/>
            </p:nvSpPr>
            <p:spPr>
              <a:xfrm>
                <a:off x="5892512" y="2805541"/>
                <a:ext cx="424906" cy="40382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sz="1300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18" name="Triángulo 17">
                <a:extLst>
                  <a:ext uri="{FF2B5EF4-FFF2-40B4-BE49-F238E27FC236}">
                    <a16:creationId xmlns:a16="http://schemas.microsoft.com/office/drawing/2014/main" id="{FCE5FB02-0412-0647-A4BA-4DE2CFCD1E74}"/>
                  </a:ext>
                </a:extLst>
              </p:cNvPr>
              <p:cNvSpPr/>
              <p:nvPr/>
            </p:nvSpPr>
            <p:spPr>
              <a:xfrm rot="5400000">
                <a:off x="6076285" y="2946262"/>
                <a:ext cx="186870" cy="122381"/>
              </a:xfrm>
              <a:prstGeom prst="triangle">
                <a:avLst/>
              </a:prstGeom>
              <a:solidFill>
                <a:srgbClr val="715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sz="1300" dirty="0">
                  <a:latin typeface="Calibri" panose="020F0502020204030204" pitchFamily="34" charset="0"/>
                </a:endParaRPr>
              </a:p>
            </p:txBody>
          </p:sp>
        </p:grpSp>
      </p:grpSp>
      <p:sp>
        <p:nvSpPr>
          <p:cNvPr id="19" name="Google Shape;332;p23">
            <a:extLst>
              <a:ext uri="{FF2B5EF4-FFF2-40B4-BE49-F238E27FC236}">
                <a16:creationId xmlns:a16="http://schemas.microsoft.com/office/drawing/2014/main" id="{DB5D181F-CDF4-EF48-921C-03C7949E936A}"/>
              </a:ext>
            </a:extLst>
          </p:cNvPr>
          <p:cNvSpPr/>
          <p:nvPr/>
        </p:nvSpPr>
        <p:spPr>
          <a:xfrm>
            <a:off x="2565877" y="2048752"/>
            <a:ext cx="1963115" cy="479091"/>
          </a:xfrm>
          <a:prstGeom prst="roundRect">
            <a:avLst>
              <a:gd name="adj" fmla="val 18326"/>
            </a:avLst>
          </a:prstGeom>
          <a:solidFill>
            <a:srgbClr val="92C14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11430" lvl="0" indent="0" algn="ctr">
              <a:lnSpc>
                <a:spcPct val="90000"/>
              </a:lnSpc>
              <a:spcBef>
                <a:spcPct val="0"/>
              </a:spcBef>
              <a:buSzPts val="2000"/>
              <a:buFont typeface="Arial"/>
              <a:buNone/>
            </a:pPr>
            <a:r>
              <a:rPr lang="es-ES" sz="13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ANÁLISIS </a:t>
            </a:r>
            <a:br>
              <a:rPr lang="es-ES" sz="13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</a:br>
            <a:r>
              <a:rPr lang="es-ES" sz="13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DE DATOS:</a:t>
            </a:r>
          </a:p>
        </p:txBody>
      </p:sp>
      <p:sp>
        <p:nvSpPr>
          <p:cNvPr id="20" name="Google Shape;334;p23">
            <a:extLst>
              <a:ext uri="{FF2B5EF4-FFF2-40B4-BE49-F238E27FC236}">
                <a16:creationId xmlns:a16="http://schemas.microsoft.com/office/drawing/2014/main" id="{A352999F-6A9D-8C4C-A573-96860D9A0756}"/>
              </a:ext>
            </a:extLst>
          </p:cNvPr>
          <p:cNvSpPr/>
          <p:nvPr/>
        </p:nvSpPr>
        <p:spPr>
          <a:xfrm>
            <a:off x="2565877" y="2598172"/>
            <a:ext cx="1963115" cy="2363442"/>
          </a:xfrm>
          <a:prstGeom prst="roundRect">
            <a:avLst>
              <a:gd name="adj" fmla="val 3247"/>
            </a:avLst>
          </a:prstGeom>
          <a:solidFill>
            <a:srgbClr val="DDEEC7"/>
          </a:solidFill>
          <a:ln>
            <a:noFill/>
          </a:ln>
        </p:spPr>
        <p:txBody>
          <a:bodyPr spcFirstLastPara="1" wrap="square" lIns="108000" tIns="108000" rIns="108000" bIns="45700" anchor="t" anchorCtr="0">
            <a:noAutofit/>
          </a:bodyPr>
          <a:lstStyle/>
          <a:p>
            <a:pPr marL="138113" lvl="1" indent="-128588">
              <a:spcBef>
                <a:spcPct val="0"/>
              </a:spcBef>
              <a:spcAft>
                <a:spcPts val="600"/>
              </a:spcAft>
              <a:buClr>
                <a:srgbClr val="92C14E"/>
              </a:buClr>
              <a:buSzPct val="100000"/>
              <a:buFont typeface="Arial" panose="020B0604020202020204" pitchFamily="34" charset="0"/>
              <a:buChar char="•"/>
              <a:tabLst>
                <a:tab pos="3228975" algn="l"/>
              </a:tabLst>
            </a:pPr>
            <a:r>
              <a:rPr lang="es-ES" sz="1300" dirty="0">
                <a:solidFill>
                  <a:schemeClr val="tx1"/>
                </a:solidFill>
                <a:latin typeface="Calibri"/>
                <a:cs typeface="Calibri"/>
                <a:sym typeface="Calibri"/>
              </a:rPr>
              <a:t>Utiliza </a:t>
            </a:r>
            <a:r>
              <a:rPr lang="es-ES" sz="1300" dirty="0" err="1">
                <a:solidFill>
                  <a:schemeClr val="tx1"/>
                </a:solidFill>
                <a:latin typeface="Calibri"/>
                <a:cs typeface="Calibri"/>
                <a:sym typeface="Calibri"/>
              </a:rPr>
              <a:t>big</a:t>
            </a:r>
            <a:r>
              <a:rPr lang="es-ES" sz="1300" dirty="0">
                <a:solidFill>
                  <a:schemeClr val="tx1"/>
                </a:solidFill>
                <a:latin typeface="Calibri"/>
                <a:cs typeface="Calibri"/>
                <a:sym typeface="Calibri"/>
              </a:rPr>
              <a:t> data y análisis avanzado para identificar tendencias en tiempo real, permitiendo a la empresa ajustar su inventario y diseño de productos casi instantáneamente.</a:t>
            </a:r>
            <a:endParaRPr lang="es-ES" sz="1300" dirty="0">
              <a:solidFill>
                <a:schemeClr val="tx1"/>
              </a:solidFill>
              <a:latin typeface="Calibri"/>
              <a:cs typeface="Calibri"/>
            </a:endParaRPr>
          </a:p>
        </p:txBody>
      </p:sp>
      <p:grpSp>
        <p:nvGrpSpPr>
          <p:cNvPr id="21" name="Agrupar 4">
            <a:extLst>
              <a:ext uri="{FF2B5EF4-FFF2-40B4-BE49-F238E27FC236}">
                <a16:creationId xmlns:a16="http://schemas.microsoft.com/office/drawing/2014/main" id="{0D256FAF-7D20-2348-828A-774F418E77A0}"/>
              </a:ext>
            </a:extLst>
          </p:cNvPr>
          <p:cNvGrpSpPr/>
          <p:nvPr/>
        </p:nvGrpSpPr>
        <p:grpSpPr>
          <a:xfrm>
            <a:off x="2360363" y="2095254"/>
            <a:ext cx="439377" cy="386160"/>
            <a:chOff x="5892512" y="2805541"/>
            <a:chExt cx="459474" cy="403823"/>
          </a:xfrm>
        </p:grpSpPr>
        <p:sp>
          <p:nvSpPr>
            <p:cNvPr id="22" name="Elipse 21">
              <a:extLst>
                <a:ext uri="{FF2B5EF4-FFF2-40B4-BE49-F238E27FC236}">
                  <a16:creationId xmlns:a16="http://schemas.microsoft.com/office/drawing/2014/main" id="{ECE0ED10-98F1-8F41-B35B-71F477C54E56}"/>
                </a:ext>
              </a:extLst>
            </p:cNvPr>
            <p:cNvSpPr/>
            <p:nvPr/>
          </p:nvSpPr>
          <p:spPr>
            <a:xfrm>
              <a:off x="5956277" y="2824919"/>
              <a:ext cx="395709" cy="376075"/>
            </a:xfrm>
            <a:prstGeom prst="ellipse">
              <a:avLst/>
            </a:prstGeom>
            <a:solidFill>
              <a:srgbClr val="6A8F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1300" dirty="0">
                <a:latin typeface="Calibri" panose="020F0502020204030204" pitchFamily="34" charset="0"/>
              </a:endParaRPr>
            </a:p>
          </p:txBody>
        </p:sp>
        <p:sp>
          <p:nvSpPr>
            <p:cNvPr id="23" name="Elipse 22">
              <a:extLst>
                <a:ext uri="{FF2B5EF4-FFF2-40B4-BE49-F238E27FC236}">
                  <a16:creationId xmlns:a16="http://schemas.microsoft.com/office/drawing/2014/main" id="{AA5067DB-24DB-0548-8732-7C7B76C52547}"/>
                </a:ext>
              </a:extLst>
            </p:cNvPr>
            <p:cNvSpPr/>
            <p:nvPr/>
          </p:nvSpPr>
          <p:spPr>
            <a:xfrm>
              <a:off x="5892512" y="2805541"/>
              <a:ext cx="424906" cy="40382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1300" dirty="0">
                <a:latin typeface="Calibri" panose="020F0502020204030204" pitchFamily="34" charset="0"/>
              </a:endParaRPr>
            </a:p>
          </p:txBody>
        </p:sp>
        <p:sp>
          <p:nvSpPr>
            <p:cNvPr id="24" name="Triángulo 23">
              <a:extLst>
                <a:ext uri="{FF2B5EF4-FFF2-40B4-BE49-F238E27FC236}">
                  <a16:creationId xmlns:a16="http://schemas.microsoft.com/office/drawing/2014/main" id="{F32AB822-C97E-0C4D-AB65-3CCE4B694822}"/>
                </a:ext>
              </a:extLst>
            </p:cNvPr>
            <p:cNvSpPr/>
            <p:nvPr/>
          </p:nvSpPr>
          <p:spPr>
            <a:xfrm rot="5400000">
              <a:off x="6076285" y="2946262"/>
              <a:ext cx="186870" cy="122381"/>
            </a:xfrm>
            <a:prstGeom prst="triangle">
              <a:avLst/>
            </a:prstGeom>
            <a:solidFill>
              <a:srgbClr val="92C1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1300" dirty="0">
                <a:latin typeface="Calibri" panose="020F0502020204030204" pitchFamily="34" charset="0"/>
              </a:endParaRPr>
            </a:p>
          </p:txBody>
        </p:sp>
      </p:grpSp>
      <p:sp>
        <p:nvSpPr>
          <p:cNvPr id="25" name="Google Shape;332;p23">
            <a:extLst>
              <a:ext uri="{FF2B5EF4-FFF2-40B4-BE49-F238E27FC236}">
                <a16:creationId xmlns:a16="http://schemas.microsoft.com/office/drawing/2014/main" id="{4D43E51E-DEE7-3340-981D-D2A4CCBB45AA}"/>
              </a:ext>
            </a:extLst>
          </p:cNvPr>
          <p:cNvSpPr/>
          <p:nvPr/>
        </p:nvSpPr>
        <p:spPr>
          <a:xfrm>
            <a:off x="493838" y="2048752"/>
            <a:ext cx="1963115" cy="479091"/>
          </a:xfrm>
          <a:prstGeom prst="roundRect">
            <a:avLst>
              <a:gd name="adj" fmla="val 18326"/>
            </a:avLst>
          </a:prstGeom>
          <a:solidFill>
            <a:srgbClr val="EE46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11430" lvl="0" indent="0" algn="ctr">
              <a:lnSpc>
                <a:spcPct val="90000"/>
              </a:lnSpc>
              <a:spcBef>
                <a:spcPct val="0"/>
              </a:spcBef>
              <a:buSzPts val="2000"/>
              <a:buFont typeface="Arial"/>
              <a:buNone/>
            </a:pPr>
            <a:r>
              <a:rPr lang="es-ES" sz="13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MODELO DE </a:t>
            </a:r>
            <a:br>
              <a:rPr lang="es-ES" sz="13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</a:br>
            <a:r>
              <a:rPr lang="es-ES" sz="13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MODA RÁPIDA:</a:t>
            </a:r>
          </a:p>
        </p:txBody>
      </p:sp>
      <p:sp>
        <p:nvSpPr>
          <p:cNvPr id="26" name="Google Shape;334;p23">
            <a:extLst>
              <a:ext uri="{FF2B5EF4-FFF2-40B4-BE49-F238E27FC236}">
                <a16:creationId xmlns:a16="http://schemas.microsoft.com/office/drawing/2014/main" id="{9E2BEBB3-2D58-D64F-8DE2-66548CCEBBA2}"/>
              </a:ext>
            </a:extLst>
          </p:cNvPr>
          <p:cNvSpPr/>
          <p:nvPr/>
        </p:nvSpPr>
        <p:spPr>
          <a:xfrm>
            <a:off x="493838" y="2598172"/>
            <a:ext cx="1963115" cy="2363442"/>
          </a:xfrm>
          <a:prstGeom prst="roundRect">
            <a:avLst>
              <a:gd name="adj" fmla="val 3924"/>
            </a:avLst>
          </a:prstGeom>
          <a:solidFill>
            <a:srgbClr val="FFD8D4"/>
          </a:solidFill>
          <a:ln>
            <a:noFill/>
          </a:ln>
        </p:spPr>
        <p:txBody>
          <a:bodyPr spcFirstLastPara="1" wrap="square" lIns="108000" tIns="108000" rIns="108000" bIns="45700" anchor="t" anchorCtr="0">
            <a:noAutofit/>
          </a:bodyPr>
          <a:lstStyle/>
          <a:p>
            <a:pPr marL="138113" lvl="1" indent="-128588">
              <a:spcBef>
                <a:spcPct val="0"/>
              </a:spcBef>
              <a:spcAft>
                <a:spcPts val="600"/>
              </a:spcAft>
              <a:buClr>
                <a:srgbClr val="EE4639"/>
              </a:buClr>
              <a:buSzPct val="100000"/>
              <a:buFont typeface="Arial" panose="020B0604020202020204" pitchFamily="34" charset="0"/>
              <a:buChar char="•"/>
              <a:tabLst>
                <a:tab pos="3228975" algn="l"/>
              </a:tabLst>
            </a:pPr>
            <a:r>
              <a:rPr lang="es-ES" sz="1300" dirty="0" err="1">
                <a:solidFill>
                  <a:schemeClr val="tx1"/>
                </a:solidFill>
                <a:latin typeface="Calibri"/>
                <a:cs typeface="Calibri"/>
                <a:sym typeface="Calibri"/>
              </a:rPr>
              <a:t>Shein</a:t>
            </a:r>
            <a:r>
              <a:rPr lang="es-ES" sz="1300" dirty="0">
                <a:solidFill>
                  <a:schemeClr val="tx1"/>
                </a:solidFill>
                <a:latin typeface="Calibri"/>
                <a:cs typeface="Calibri"/>
                <a:sym typeface="Calibri"/>
              </a:rPr>
              <a:t> ha llevado el concepto de moda rápida a un nuevo nivel, lanzando miles de nuevos productos cada semana y respondiendo rápidamente a las tendencias emergentes.</a:t>
            </a:r>
            <a:endParaRPr lang="es-ES" sz="1300" dirty="0">
              <a:solidFill>
                <a:schemeClr val="tx1"/>
              </a:solidFill>
              <a:latin typeface="Calibri"/>
              <a:cs typeface="Calibri"/>
            </a:endParaRPr>
          </a:p>
        </p:txBody>
      </p:sp>
      <p:grpSp>
        <p:nvGrpSpPr>
          <p:cNvPr id="27" name="Agrupar 4">
            <a:extLst>
              <a:ext uri="{FF2B5EF4-FFF2-40B4-BE49-F238E27FC236}">
                <a16:creationId xmlns:a16="http://schemas.microsoft.com/office/drawing/2014/main" id="{084346EB-A61A-D147-ADEF-3C6EAED73D24}"/>
              </a:ext>
            </a:extLst>
          </p:cNvPr>
          <p:cNvGrpSpPr/>
          <p:nvPr/>
        </p:nvGrpSpPr>
        <p:grpSpPr>
          <a:xfrm>
            <a:off x="288323" y="2095254"/>
            <a:ext cx="439377" cy="386160"/>
            <a:chOff x="5892512" y="2805541"/>
            <a:chExt cx="459474" cy="403823"/>
          </a:xfrm>
        </p:grpSpPr>
        <p:sp>
          <p:nvSpPr>
            <p:cNvPr id="28" name="Elipse 27">
              <a:extLst>
                <a:ext uri="{FF2B5EF4-FFF2-40B4-BE49-F238E27FC236}">
                  <a16:creationId xmlns:a16="http://schemas.microsoft.com/office/drawing/2014/main" id="{BF1669BC-B0DC-FB4E-8ECA-D60275464E54}"/>
                </a:ext>
              </a:extLst>
            </p:cNvPr>
            <p:cNvSpPr/>
            <p:nvPr/>
          </p:nvSpPr>
          <p:spPr>
            <a:xfrm>
              <a:off x="5956277" y="2824919"/>
              <a:ext cx="395709" cy="376075"/>
            </a:xfrm>
            <a:prstGeom prst="ellipse">
              <a:avLst/>
            </a:prstGeom>
            <a:solidFill>
              <a:srgbClr val="B736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1300" dirty="0">
                <a:latin typeface="Calibri" panose="020F0502020204030204" pitchFamily="34" charset="0"/>
              </a:endParaRPr>
            </a:p>
          </p:txBody>
        </p:sp>
        <p:sp>
          <p:nvSpPr>
            <p:cNvPr id="29" name="Elipse 28">
              <a:extLst>
                <a:ext uri="{FF2B5EF4-FFF2-40B4-BE49-F238E27FC236}">
                  <a16:creationId xmlns:a16="http://schemas.microsoft.com/office/drawing/2014/main" id="{F7075AC6-429F-3845-AF39-841B8D56B271}"/>
                </a:ext>
              </a:extLst>
            </p:cNvPr>
            <p:cNvSpPr/>
            <p:nvPr/>
          </p:nvSpPr>
          <p:spPr>
            <a:xfrm>
              <a:off x="5892512" y="2805541"/>
              <a:ext cx="424906" cy="40382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1300" dirty="0">
                <a:latin typeface="Calibri" panose="020F0502020204030204" pitchFamily="34" charset="0"/>
              </a:endParaRPr>
            </a:p>
          </p:txBody>
        </p:sp>
        <p:sp>
          <p:nvSpPr>
            <p:cNvPr id="30" name="Triángulo 29">
              <a:extLst>
                <a:ext uri="{FF2B5EF4-FFF2-40B4-BE49-F238E27FC236}">
                  <a16:creationId xmlns:a16="http://schemas.microsoft.com/office/drawing/2014/main" id="{D9695D00-7C9E-B642-A798-8C1E5FC30A8A}"/>
                </a:ext>
              </a:extLst>
            </p:cNvPr>
            <p:cNvSpPr/>
            <p:nvPr/>
          </p:nvSpPr>
          <p:spPr>
            <a:xfrm rot="5400000">
              <a:off x="6076285" y="2946262"/>
              <a:ext cx="186870" cy="122381"/>
            </a:xfrm>
            <a:prstGeom prst="triangle">
              <a:avLst/>
            </a:prstGeom>
            <a:solidFill>
              <a:srgbClr val="EE46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1300" dirty="0">
                <a:latin typeface="Calibri" panose="020F0502020204030204" pitchFamily="34" charset="0"/>
              </a:endParaRPr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2"/>
          <p:cNvSpPr txBox="1"/>
          <p:nvPr/>
        </p:nvSpPr>
        <p:spPr>
          <a:xfrm>
            <a:off x="503237" y="925687"/>
            <a:ext cx="3889376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1725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b="1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Crecimiento rápido</a:t>
            </a:r>
            <a:endParaRPr dirty="0"/>
          </a:p>
        </p:txBody>
      </p:sp>
      <p:pic>
        <p:nvPicPr>
          <p:cNvPr id="207" name="Google Shape;207;p22" descr="Shein planea enviar productos fabricados en Brasil a toda América Latina a  partir de 20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51390" y="1312722"/>
            <a:ext cx="3924298" cy="2207418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5">
            <a:extLst>
              <a:ext uri="{FF2B5EF4-FFF2-40B4-BE49-F238E27FC236}">
                <a16:creationId xmlns:a16="http://schemas.microsoft.com/office/drawing/2014/main" id="{C7A22958-4B88-1344-BC54-FE3150132DEE}"/>
              </a:ext>
            </a:extLst>
          </p:cNvPr>
          <p:cNvSpPr/>
          <p:nvPr/>
        </p:nvSpPr>
        <p:spPr>
          <a:xfrm>
            <a:off x="503237" y="376232"/>
            <a:ext cx="3889376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s-ES" sz="10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SHEIN</a:t>
            </a:r>
            <a:endParaRPr lang="es-PE" sz="100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06154752-3A35-1A46-B959-17BC3B3BD882}"/>
              </a:ext>
            </a:extLst>
          </p:cNvPr>
          <p:cNvSpPr/>
          <p:nvPr/>
        </p:nvSpPr>
        <p:spPr>
          <a:xfrm>
            <a:off x="793980" y="1339213"/>
            <a:ext cx="3658737" cy="107721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1725" marR="0" lvl="0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</a:pPr>
            <a:r>
              <a:rPr lang="es-ES" b="1" dirty="0">
                <a:solidFill>
                  <a:srgbClr val="EE4639"/>
                </a:solidFill>
                <a:latin typeface="Calibri" charset="0"/>
                <a:cs typeface="Calibri" charset="0"/>
                <a:sym typeface="Calibri"/>
              </a:rPr>
              <a:t>EXPANSIÓN GLOBAL: </a:t>
            </a:r>
            <a:br>
              <a:rPr lang="es-ES" b="1" dirty="0">
                <a:solidFill>
                  <a:srgbClr val="EE4639"/>
                </a:solidFill>
                <a:latin typeface="Calibri" charset="0"/>
                <a:cs typeface="Calibri" charset="0"/>
                <a:sym typeface="Calibri"/>
              </a:rPr>
            </a:br>
            <a:r>
              <a:rPr lang="es-ES" dirty="0" err="1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Shein</a:t>
            </a:r>
            <a:r>
              <a:rPr lang="es-ES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 ha crecido rápidamente en mercados internacionales, especialmente en Estados Unidos, Europa y América Latina, estableciéndose como una marca de moda global.</a:t>
            </a:r>
            <a:endParaRPr lang="es-ES" dirty="0"/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3BCA25EF-ABEA-2C42-9B57-C9E39DF7D688}"/>
              </a:ext>
            </a:extLst>
          </p:cNvPr>
          <p:cNvCxnSpPr>
            <a:cxnSpLocks/>
          </p:cNvCxnSpPr>
          <p:nvPr/>
        </p:nvCxnSpPr>
        <p:spPr>
          <a:xfrm>
            <a:off x="579579" y="1542083"/>
            <a:ext cx="0" cy="1185094"/>
          </a:xfrm>
          <a:prstGeom prst="line">
            <a:avLst/>
          </a:prstGeom>
          <a:ln w="12700">
            <a:solidFill>
              <a:srgbClr val="EE46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ángulo 7">
            <a:extLst>
              <a:ext uri="{FF2B5EF4-FFF2-40B4-BE49-F238E27FC236}">
                <a16:creationId xmlns:a16="http://schemas.microsoft.com/office/drawing/2014/main" id="{A776446C-CE63-EA4D-843C-A32ED1761377}"/>
              </a:ext>
            </a:extLst>
          </p:cNvPr>
          <p:cNvSpPr/>
          <p:nvPr/>
        </p:nvSpPr>
        <p:spPr>
          <a:xfrm>
            <a:off x="793981" y="2680269"/>
            <a:ext cx="3598632" cy="107721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1725" marR="0" lvl="0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</a:pPr>
            <a:r>
              <a:rPr lang="es-ES" b="1" dirty="0">
                <a:solidFill>
                  <a:srgbClr val="EE4639"/>
                </a:solidFill>
                <a:latin typeface="Calibri" charset="0"/>
                <a:cs typeface="Calibri" charset="0"/>
                <a:sym typeface="Calibri"/>
              </a:rPr>
              <a:t>INCREMENTO DE INGRESOS: </a:t>
            </a:r>
            <a:br>
              <a:rPr lang="es-ES" b="1" dirty="0">
                <a:solidFill>
                  <a:srgbClr val="EE4639"/>
                </a:solidFill>
                <a:latin typeface="Calibri" charset="0"/>
                <a:cs typeface="Calibri" charset="0"/>
                <a:sym typeface="Calibri"/>
              </a:rPr>
            </a:br>
            <a:r>
              <a:rPr lang="es-ES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Ha visto un aumento exponencial en sus ingresos anuales, gracias a su capacidad para atraer a una amplia base de clientes con precios bajos y una vasta selección de productos.</a:t>
            </a:r>
            <a:endParaRPr lang="es-ES" dirty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7CC314CE-B541-0D48-BE84-CD1BAD458C41}"/>
              </a:ext>
            </a:extLst>
          </p:cNvPr>
          <p:cNvSpPr/>
          <p:nvPr/>
        </p:nvSpPr>
        <p:spPr>
          <a:xfrm>
            <a:off x="793981" y="3958737"/>
            <a:ext cx="3658750" cy="86177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1725" marR="0" lvl="0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</a:pPr>
            <a:r>
              <a:rPr lang="es-ES" b="1" dirty="0">
                <a:solidFill>
                  <a:srgbClr val="EE4639"/>
                </a:solidFill>
                <a:latin typeface="Calibri" charset="0"/>
                <a:cs typeface="Calibri" charset="0"/>
                <a:sym typeface="Calibri"/>
              </a:rPr>
              <a:t>ADOPCIÓN DEL COMERCIO ELECTRÓNICO: </a:t>
            </a:r>
            <a:br>
              <a:rPr lang="es-ES" b="1" dirty="0">
                <a:solidFill>
                  <a:srgbClr val="EE4639"/>
                </a:solidFill>
                <a:latin typeface="Calibri" charset="0"/>
                <a:cs typeface="Calibri" charset="0"/>
                <a:sym typeface="Calibri"/>
              </a:rPr>
            </a:br>
            <a:r>
              <a:rPr lang="es-ES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Su enfoque digital-</a:t>
            </a:r>
            <a:r>
              <a:rPr lang="es-ES" dirty="0" err="1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first</a:t>
            </a:r>
            <a:r>
              <a:rPr lang="es-ES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 le ha permitido capitalizar el crecimiento del comercio electrónico, especialmente durante la pandemia de COVID-19.</a:t>
            </a:r>
            <a:endParaRPr lang="es-ES" dirty="0"/>
          </a:p>
        </p:txBody>
      </p:sp>
      <p:sp>
        <p:nvSpPr>
          <p:cNvPr id="10" name="Más 9">
            <a:extLst>
              <a:ext uri="{FF2B5EF4-FFF2-40B4-BE49-F238E27FC236}">
                <a16:creationId xmlns:a16="http://schemas.microsoft.com/office/drawing/2014/main" id="{396D996B-706D-8C46-80E8-0AA9FDE6CBB1}"/>
              </a:ext>
            </a:extLst>
          </p:cNvPr>
          <p:cNvSpPr/>
          <p:nvPr/>
        </p:nvSpPr>
        <p:spPr>
          <a:xfrm>
            <a:off x="503237" y="1348985"/>
            <a:ext cx="152683" cy="152683"/>
          </a:xfrm>
          <a:prstGeom prst="mathPlus">
            <a:avLst>
              <a:gd name="adj1" fmla="val 15202"/>
            </a:avLst>
          </a:prstGeom>
          <a:solidFill>
            <a:srgbClr val="EE46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>
              <a:latin typeface="Calibri" panose="020F0502020204030204" pitchFamily="34" charset="0"/>
            </a:endParaRPr>
          </a:p>
        </p:txBody>
      </p:sp>
      <p:sp>
        <p:nvSpPr>
          <p:cNvPr id="11" name="Más 10">
            <a:extLst>
              <a:ext uri="{FF2B5EF4-FFF2-40B4-BE49-F238E27FC236}">
                <a16:creationId xmlns:a16="http://schemas.microsoft.com/office/drawing/2014/main" id="{0022C9EE-E917-0C4D-B137-A2EF0A1C3E14}"/>
              </a:ext>
            </a:extLst>
          </p:cNvPr>
          <p:cNvSpPr/>
          <p:nvPr/>
        </p:nvSpPr>
        <p:spPr>
          <a:xfrm>
            <a:off x="503237" y="2727177"/>
            <a:ext cx="152683" cy="152683"/>
          </a:xfrm>
          <a:prstGeom prst="mathPlus">
            <a:avLst>
              <a:gd name="adj1" fmla="val 15202"/>
            </a:avLst>
          </a:prstGeom>
          <a:solidFill>
            <a:srgbClr val="EE46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>
              <a:latin typeface="Calibri" panose="020F0502020204030204" pitchFamily="34" charset="0"/>
            </a:endParaRPr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EF914780-6B99-0844-A56F-D9D0AEAD7AA4}"/>
              </a:ext>
            </a:extLst>
          </p:cNvPr>
          <p:cNvCxnSpPr>
            <a:cxnSpLocks/>
          </p:cNvCxnSpPr>
          <p:nvPr/>
        </p:nvCxnSpPr>
        <p:spPr>
          <a:xfrm>
            <a:off x="579579" y="2884840"/>
            <a:ext cx="0" cy="1073897"/>
          </a:xfrm>
          <a:prstGeom prst="line">
            <a:avLst/>
          </a:prstGeom>
          <a:ln w="12700">
            <a:solidFill>
              <a:srgbClr val="EE46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Más 12">
            <a:extLst>
              <a:ext uri="{FF2B5EF4-FFF2-40B4-BE49-F238E27FC236}">
                <a16:creationId xmlns:a16="http://schemas.microsoft.com/office/drawing/2014/main" id="{F9CA490E-1F7C-BD48-A3D5-182956BC7530}"/>
              </a:ext>
            </a:extLst>
          </p:cNvPr>
          <p:cNvSpPr/>
          <p:nvPr/>
        </p:nvSpPr>
        <p:spPr>
          <a:xfrm>
            <a:off x="503237" y="3971911"/>
            <a:ext cx="152683" cy="152683"/>
          </a:xfrm>
          <a:prstGeom prst="mathPlus">
            <a:avLst>
              <a:gd name="adj1" fmla="val 15202"/>
            </a:avLst>
          </a:prstGeom>
          <a:solidFill>
            <a:srgbClr val="EE46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3"/>
          <p:cNvSpPr txBox="1"/>
          <p:nvPr/>
        </p:nvSpPr>
        <p:spPr>
          <a:xfrm>
            <a:off x="503238" y="912813"/>
            <a:ext cx="8164347" cy="33675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1725" marR="0" lvl="0" indent="0" algn="l" rtl="0">
              <a:spcBef>
                <a:spcPts val="0"/>
              </a:spcBef>
              <a:spcAft>
                <a:spcPts val="700"/>
              </a:spcAft>
              <a:buNone/>
            </a:pPr>
            <a:r>
              <a:rPr lang="es-ES" sz="1600" b="1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CARACTERÍSTICAS</a:t>
            </a:r>
            <a:endParaRPr dirty="0"/>
          </a:p>
          <a:p>
            <a:pPr marL="11725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b="1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Tecnología y Escalabilidad</a:t>
            </a:r>
            <a:endParaRPr dirty="0"/>
          </a:p>
          <a:p>
            <a:pPr marL="11725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80000" marR="0" lvl="0" indent="-168275" algn="l" rtl="0">
              <a:spcBef>
                <a:spcPts val="0"/>
              </a:spcBef>
              <a:spcAft>
                <a:spcPts val="0"/>
              </a:spcAft>
              <a:buClr>
                <a:srgbClr val="00B1C2"/>
              </a:buClr>
              <a:buSzPts val="1600"/>
              <a:buFont typeface="Arial"/>
              <a:buChar char="•"/>
            </a:pPr>
            <a:r>
              <a:rPr lang="es-ES" sz="1500" b="1" dirty="0">
                <a:solidFill>
                  <a:srgbClr val="00B1C2"/>
                </a:solidFill>
                <a:latin typeface="Calibri"/>
                <a:ea typeface="Calibri"/>
                <a:cs typeface="Calibri"/>
                <a:sym typeface="Calibri"/>
              </a:rPr>
              <a:t>Plataforma de comercio electrónico: </a:t>
            </a:r>
            <a:r>
              <a:rPr lang="es-ES" sz="1500" dirty="0" err="1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Shein</a:t>
            </a:r>
            <a:r>
              <a:rPr lang="es-ES" sz="1500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 opera una plataforma en línea robusta y escalable, que soporta millones de usuarios activos mensuales y miles de transacciones diarias.</a:t>
            </a:r>
            <a:endParaRPr sz="1500" dirty="0"/>
          </a:p>
          <a:p>
            <a:pPr marL="180000" marR="0" lvl="0" indent="-66675" algn="l" rtl="0">
              <a:spcBef>
                <a:spcPts val="0"/>
              </a:spcBef>
              <a:spcAft>
                <a:spcPts val="0"/>
              </a:spcAft>
              <a:buClr>
                <a:srgbClr val="00B1C2"/>
              </a:buClr>
              <a:buSzPts val="1600"/>
              <a:buFont typeface="Arial"/>
              <a:buNone/>
            </a:pPr>
            <a:endParaRPr sz="1500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80000" marR="0" lvl="0" indent="-168275" algn="l" rtl="0">
              <a:spcBef>
                <a:spcPts val="0"/>
              </a:spcBef>
              <a:spcAft>
                <a:spcPts val="0"/>
              </a:spcAft>
              <a:buClr>
                <a:srgbClr val="00B1C2"/>
              </a:buClr>
              <a:buSzPts val="1600"/>
              <a:buFont typeface="Arial"/>
              <a:buChar char="•"/>
            </a:pPr>
            <a:r>
              <a:rPr lang="es-ES" sz="1500" b="1" dirty="0">
                <a:solidFill>
                  <a:srgbClr val="00B1C2"/>
                </a:solidFill>
                <a:latin typeface="Calibri"/>
                <a:ea typeface="Calibri"/>
                <a:cs typeface="Calibri"/>
                <a:sym typeface="Calibri"/>
              </a:rPr>
              <a:t>Automatización de la cadena de suministro: </a:t>
            </a:r>
            <a:r>
              <a:rPr lang="es-ES" sz="1500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Implementa tecnologías avanzadas de automatización y gestión de inventarios, lo que le permite mantener bajos costos y tiempos de entrega rápidos.</a:t>
            </a:r>
            <a:endParaRPr sz="1500" dirty="0"/>
          </a:p>
          <a:p>
            <a:pPr marL="180000" marR="0" lvl="0" indent="-66675" algn="l" rtl="0">
              <a:spcBef>
                <a:spcPts val="0"/>
              </a:spcBef>
              <a:spcAft>
                <a:spcPts val="0"/>
              </a:spcAft>
              <a:buClr>
                <a:srgbClr val="00B1C2"/>
              </a:buClr>
              <a:buSzPts val="1600"/>
              <a:buFont typeface="Arial"/>
              <a:buNone/>
            </a:pPr>
            <a:endParaRPr sz="1500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80000" marR="0" lvl="0" indent="-168275" algn="l" rtl="0">
              <a:spcBef>
                <a:spcPts val="0"/>
              </a:spcBef>
              <a:spcAft>
                <a:spcPts val="0"/>
              </a:spcAft>
              <a:buClr>
                <a:srgbClr val="00B1C2"/>
              </a:buClr>
              <a:buSzPts val="1600"/>
              <a:buFont typeface="Arial"/>
              <a:buChar char="•"/>
            </a:pPr>
            <a:r>
              <a:rPr lang="es-ES" sz="1500" b="1" dirty="0">
                <a:solidFill>
                  <a:srgbClr val="00B1C2"/>
                </a:solidFill>
                <a:latin typeface="Calibri"/>
                <a:ea typeface="Calibri"/>
                <a:cs typeface="Calibri"/>
                <a:sym typeface="Calibri"/>
              </a:rPr>
              <a:t>Inteligencia artificial: </a:t>
            </a:r>
            <a:r>
              <a:rPr lang="es-ES" sz="1500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Utiliza inteligencia artificial para personalizar la experiencia del usuario, recomendando productos basados en sus preferencias y comportamientos de compra anteriores.</a:t>
            </a:r>
            <a:endParaRPr sz="1500" dirty="0"/>
          </a:p>
          <a:p>
            <a:pPr marL="180000" marR="0" lvl="0" indent="-66675" algn="l" rtl="0">
              <a:spcBef>
                <a:spcPts val="0"/>
              </a:spcBef>
              <a:spcAft>
                <a:spcPts val="0"/>
              </a:spcAft>
              <a:buClr>
                <a:srgbClr val="00B1C2"/>
              </a:buClr>
              <a:buSzPts val="1600"/>
              <a:buFont typeface="Arial"/>
              <a:buNone/>
            </a:pPr>
            <a:endParaRPr sz="1500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80000" marR="0" lvl="0" indent="-168275" algn="l" rtl="0">
              <a:spcBef>
                <a:spcPts val="0"/>
              </a:spcBef>
              <a:spcAft>
                <a:spcPts val="0"/>
              </a:spcAft>
              <a:buClr>
                <a:srgbClr val="00B1C2"/>
              </a:buClr>
              <a:buSzPts val="1600"/>
              <a:buFont typeface="Arial"/>
              <a:buChar char="•"/>
            </a:pPr>
            <a:r>
              <a:rPr lang="es-ES" sz="1500" b="1" dirty="0">
                <a:solidFill>
                  <a:srgbClr val="00B1C2"/>
                </a:solidFill>
                <a:latin typeface="Calibri"/>
                <a:ea typeface="Calibri"/>
                <a:cs typeface="Calibri"/>
                <a:sym typeface="Calibri"/>
              </a:rPr>
              <a:t>Logística eficiente: </a:t>
            </a:r>
            <a:r>
              <a:rPr lang="es-ES" sz="1500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Ha establecido una red logística eficiente que abarca múltiples países, garantizando entregas rápidas y eficientes a nivel global.</a:t>
            </a:r>
            <a:endParaRPr sz="1500" dirty="0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1D0FB717-C6BD-4442-917E-4FE13993A6D6}"/>
              </a:ext>
            </a:extLst>
          </p:cNvPr>
          <p:cNvSpPr/>
          <p:nvPr/>
        </p:nvSpPr>
        <p:spPr>
          <a:xfrm>
            <a:off x="503237" y="376232"/>
            <a:ext cx="3889376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s-ES" sz="10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SHEIN</a:t>
            </a:r>
            <a:endParaRPr lang="es-PE" sz="100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4"/>
          <p:cNvSpPr txBox="1"/>
          <p:nvPr/>
        </p:nvSpPr>
        <p:spPr>
          <a:xfrm>
            <a:off x="489826" y="912325"/>
            <a:ext cx="3902787" cy="569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1725" marR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1600" b="1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CARACTERÍSTICAS</a:t>
            </a:r>
            <a:endParaRPr dirty="0"/>
          </a:p>
          <a:p>
            <a:pPr marL="11725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b="1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Inversiones que atrae</a:t>
            </a:r>
            <a:endParaRPr dirty="0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EA0E3A42-BB54-2A43-8EB3-19CA6B89C6F5}"/>
              </a:ext>
            </a:extLst>
          </p:cNvPr>
          <p:cNvSpPr/>
          <p:nvPr/>
        </p:nvSpPr>
        <p:spPr>
          <a:xfrm>
            <a:off x="503237" y="376232"/>
            <a:ext cx="3889376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s-ES" sz="10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SHEIN</a:t>
            </a:r>
            <a:endParaRPr lang="es-PE" sz="100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5" name="Grupo 4">
            <a:extLst>
              <a:ext uri="{FF2B5EF4-FFF2-40B4-BE49-F238E27FC236}">
                <a16:creationId xmlns:a16="http://schemas.microsoft.com/office/drawing/2014/main" id="{96543B37-3740-0A4E-A56C-62003DC46757}"/>
              </a:ext>
            </a:extLst>
          </p:cNvPr>
          <p:cNvGrpSpPr/>
          <p:nvPr/>
        </p:nvGrpSpPr>
        <p:grpSpPr>
          <a:xfrm>
            <a:off x="6515642" y="1704377"/>
            <a:ext cx="2168531" cy="2912862"/>
            <a:chOff x="4432401" y="1731433"/>
            <a:chExt cx="2168531" cy="2912862"/>
          </a:xfrm>
        </p:grpSpPr>
        <p:sp>
          <p:nvSpPr>
            <p:cNvPr id="6" name="Google Shape;332;p23">
              <a:extLst>
                <a:ext uri="{FF2B5EF4-FFF2-40B4-BE49-F238E27FC236}">
                  <a16:creationId xmlns:a16="http://schemas.microsoft.com/office/drawing/2014/main" id="{10B63DD5-CA3A-2147-8024-8965B997BBD8}"/>
                </a:ext>
              </a:extLst>
            </p:cNvPr>
            <p:cNvSpPr/>
            <p:nvPr/>
          </p:nvSpPr>
          <p:spPr>
            <a:xfrm>
              <a:off x="4637916" y="1731433"/>
              <a:ext cx="1963016" cy="479091"/>
            </a:xfrm>
            <a:prstGeom prst="roundRect">
              <a:avLst>
                <a:gd name="adj" fmla="val 18326"/>
              </a:avLst>
            </a:prstGeom>
            <a:solidFill>
              <a:srgbClr val="FE782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s-ES" sz="12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EXPANSIÓN </a:t>
              </a:r>
              <a:br>
                <a:rPr lang="es-ES" sz="12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</a:br>
              <a:r>
                <a:rPr lang="es-ES" sz="12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DE MERCADO:</a:t>
              </a:r>
              <a:endParaRPr lang="es-ES" sz="1200" b="1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334;p23">
              <a:extLst>
                <a:ext uri="{FF2B5EF4-FFF2-40B4-BE49-F238E27FC236}">
                  <a16:creationId xmlns:a16="http://schemas.microsoft.com/office/drawing/2014/main" id="{799C3DCE-C2C7-D940-824A-2B4F145D2954}"/>
                </a:ext>
              </a:extLst>
            </p:cNvPr>
            <p:cNvSpPr/>
            <p:nvPr/>
          </p:nvSpPr>
          <p:spPr>
            <a:xfrm>
              <a:off x="4637916" y="2280853"/>
              <a:ext cx="1963016" cy="2363442"/>
            </a:xfrm>
            <a:prstGeom prst="roundRect">
              <a:avLst>
                <a:gd name="adj" fmla="val 3247"/>
              </a:avLst>
            </a:prstGeom>
            <a:solidFill>
              <a:srgbClr val="FFD7C1"/>
            </a:solidFill>
            <a:ln>
              <a:noFill/>
            </a:ln>
          </p:spPr>
          <p:txBody>
            <a:bodyPr spcFirstLastPara="1" wrap="square" lIns="108000" tIns="108000" rIns="108000" bIns="45700" anchor="t" anchorCtr="0">
              <a:noAutofit/>
            </a:bodyPr>
            <a:lstStyle/>
            <a:p>
              <a:pPr marL="138113" lvl="1" indent="-128588">
                <a:spcBef>
                  <a:spcPct val="0"/>
                </a:spcBef>
                <a:spcAft>
                  <a:spcPts val="600"/>
                </a:spcAft>
                <a:buClr>
                  <a:srgbClr val="FE7828"/>
                </a:buClr>
                <a:buSzPct val="100000"/>
                <a:buFont typeface="Arial" panose="020B0604020202020204" pitchFamily="34" charset="0"/>
                <a:buChar char="•"/>
                <a:tabLst>
                  <a:tab pos="3228975" algn="l"/>
                </a:tabLst>
              </a:pPr>
              <a:r>
                <a:rPr lang="es-ES" sz="1300" dirty="0">
                  <a:solidFill>
                    <a:schemeClr val="tx1"/>
                  </a:solidFill>
                  <a:latin typeface="Calibri"/>
                  <a:cs typeface="Calibri"/>
                  <a:sym typeface="Calibri"/>
                </a:rPr>
                <a:t>La promesa de continuar su crecimiento y expandir su presencia en nuevos mercados ha atraído aún más interés y capital de inversores globales.</a:t>
              </a:r>
              <a:endParaRPr lang="es-ES" sz="1300" dirty="0">
                <a:solidFill>
                  <a:schemeClr val="tx1"/>
                </a:solidFill>
                <a:latin typeface="Calibri"/>
                <a:cs typeface="Calibri"/>
              </a:endParaRPr>
            </a:p>
          </p:txBody>
        </p:sp>
        <p:grpSp>
          <p:nvGrpSpPr>
            <p:cNvPr id="8" name="Agrupar 4">
              <a:extLst>
                <a:ext uri="{FF2B5EF4-FFF2-40B4-BE49-F238E27FC236}">
                  <a16:creationId xmlns:a16="http://schemas.microsoft.com/office/drawing/2014/main" id="{79705127-2F2F-014D-A307-E3458F332A63}"/>
                </a:ext>
              </a:extLst>
            </p:cNvPr>
            <p:cNvGrpSpPr/>
            <p:nvPr/>
          </p:nvGrpSpPr>
          <p:grpSpPr>
            <a:xfrm>
              <a:off x="4432401" y="1777935"/>
              <a:ext cx="439377" cy="386160"/>
              <a:chOff x="5892512" y="2805541"/>
              <a:chExt cx="459474" cy="403823"/>
            </a:xfrm>
          </p:grpSpPr>
          <p:sp>
            <p:nvSpPr>
              <p:cNvPr id="9" name="Elipse 8">
                <a:extLst>
                  <a:ext uri="{FF2B5EF4-FFF2-40B4-BE49-F238E27FC236}">
                    <a16:creationId xmlns:a16="http://schemas.microsoft.com/office/drawing/2014/main" id="{C14ED6C0-B436-BB45-BFA7-2C5D86E95F0B}"/>
                  </a:ext>
                </a:extLst>
              </p:cNvPr>
              <p:cNvSpPr/>
              <p:nvPr/>
            </p:nvSpPr>
            <p:spPr>
              <a:xfrm>
                <a:off x="5956277" y="2824919"/>
                <a:ext cx="395709" cy="376075"/>
              </a:xfrm>
              <a:prstGeom prst="ellipse">
                <a:avLst/>
              </a:prstGeom>
              <a:solidFill>
                <a:srgbClr val="B9592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sz="1200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10" name="Elipse 9">
                <a:extLst>
                  <a:ext uri="{FF2B5EF4-FFF2-40B4-BE49-F238E27FC236}">
                    <a16:creationId xmlns:a16="http://schemas.microsoft.com/office/drawing/2014/main" id="{C1BE4B67-4C7B-834B-B0ED-6B9092712F6C}"/>
                  </a:ext>
                </a:extLst>
              </p:cNvPr>
              <p:cNvSpPr/>
              <p:nvPr/>
            </p:nvSpPr>
            <p:spPr>
              <a:xfrm>
                <a:off x="5892512" y="2805541"/>
                <a:ext cx="424906" cy="40382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sz="1200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11" name="Triángulo 10">
                <a:extLst>
                  <a:ext uri="{FF2B5EF4-FFF2-40B4-BE49-F238E27FC236}">
                    <a16:creationId xmlns:a16="http://schemas.microsoft.com/office/drawing/2014/main" id="{A5E5783A-76AC-A04A-93AF-0C8B75829B5D}"/>
                  </a:ext>
                </a:extLst>
              </p:cNvPr>
              <p:cNvSpPr/>
              <p:nvPr/>
            </p:nvSpPr>
            <p:spPr>
              <a:xfrm rot="5400000">
                <a:off x="6076285" y="2946262"/>
                <a:ext cx="186870" cy="122381"/>
              </a:xfrm>
              <a:prstGeom prst="triangle">
                <a:avLst/>
              </a:prstGeom>
              <a:solidFill>
                <a:srgbClr val="FE782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sz="1200" dirty="0">
                  <a:latin typeface="Calibri" panose="020F0502020204030204" pitchFamily="34" charset="0"/>
                </a:endParaRPr>
              </a:p>
            </p:txBody>
          </p:sp>
        </p:grpSp>
      </p:grpSp>
      <p:grpSp>
        <p:nvGrpSpPr>
          <p:cNvPr id="12" name="Grupo 11">
            <a:extLst>
              <a:ext uri="{FF2B5EF4-FFF2-40B4-BE49-F238E27FC236}">
                <a16:creationId xmlns:a16="http://schemas.microsoft.com/office/drawing/2014/main" id="{77BAFEF9-60B3-5740-A1A9-E6FBBC851089}"/>
              </a:ext>
            </a:extLst>
          </p:cNvPr>
          <p:cNvGrpSpPr/>
          <p:nvPr/>
        </p:nvGrpSpPr>
        <p:grpSpPr>
          <a:xfrm>
            <a:off x="4432401" y="1704377"/>
            <a:ext cx="2168531" cy="2912862"/>
            <a:chOff x="4432401" y="1731433"/>
            <a:chExt cx="2168531" cy="2912862"/>
          </a:xfrm>
        </p:grpSpPr>
        <p:sp>
          <p:nvSpPr>
            <p:cNvPr id="13" name="Google Shape;332;p23">
              <a:extLst>
                <a:ext uri="{FF2B5EF4-FFF2-40B4-BE49-F238E27FC236}">
                  <a16:creationId xmlns:a16="http://schemas.microsoft.com/office/drawing/2014/main" id="{4465C078-4AB9-8342-BF23-E483D0423BB9}"/>
                </a:ext>
              </a:extLst>
            </p:cNvPr>
            <p:cNvSpPr/>
            <p:nvPr/>
          </p:nvSpPr>
          <p:spPr>
            <a:xfrm>
              <a:off x="4637916" y="1731433"/>
              <a:ext cx="1963016" cy="479091"/>
            </a:xfrm>
            <a:prstGeom prst="roundRect">
              <a:avLst>
                <a:gd name="adj" fmla="val 18326"/>
              </a:avLst>
            </a:prstGeom>
            <a:solidFill>
              <a:srgbClr val="7150A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s-ES" sz="13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ENFOQUE EN INNOVACIÓN:</a:t>
              </a:r>
              <a:endParaRPr lang="es-ES" sz="1300" b="1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334;p23">
              <a:extLst>
                <a:ext uri="{FF2B5EF4-FFF2-40B4-BE49-F238E27FC236}">
                  <a16:creationId xmlns:a16="http://schemas.microsoft.com/office/drawing/2014/main" id="{27137878-5AA8-CC49-924A-1FC50F0E6996}"/>
                </a:ext>
              </a:extLst>
            </p:cNvPr>
            <p:cNvSpPr/>
            <p:nvPr/>
          </p:nvSpPr>
          <p:spPr>
            <a:xfrm>
              <a:off x="4637916" y="2280853"/>
              <a:ext cx="1963016" cy="2363442"/>
            </a:xfrm>
            <a:prstGeom prst="roundRect">
              <a:avLst>
                <a:gd name="adj" fmla="val 3247"/>
              </a:avLst>
            </a:prstGeom>
            <a:solidFill>
              <a:srgbClr val="E3DCED"/>
            </a:solidFill>
            <a:ln>
              <a:noFill/>
            </a:ln>
          </p:spPr>
          <p:txBody>
            <a:bodyPr spcFirstLastPara="1" wrap="square" lIns="108000" tIns="108000" rIns="108000" bIns="45700" anchor="t" anchorCtr="0">
              <a:noAutofit/>
            </a:bodyPr>
            <a:lstStyle/>
            <a:p>
              <a:pPr marL="138113" lvl="1" indent="-128588">
                <a:spcBef>
                  <a:spcPct val="0"/>
                </a:spcBef>
                <a:spcAft>
                  <a:spcPts val="600"/>
                </a:spcAft>
                <a:buClr>
                  <a:srgbClr val="7150A0"/>
                </a:buClr>
                <a:buSzPct val="100000"/>
                <a:buFont typeface="Arial" panose="020B0604020202020204" pitchFamily="34" charset="0"/>
                <a:buChar char="•"/>
                <a:tabLst>
                  <a:tab pos="3228975" algn="l"/>
                </a:tabLst>
              </a:pPr>
              <a:r>
                <a:rPr lang="es-ES" sz="1300" dirty="0">
                  <a:solidFill>
                    <a:schemeClr val="tx1"/>
                  </a:solidFill>
                  <a:latin typeface="Calibri"/>
                  <a:cs typeface="Calibri"/>
                  <a:sym typeface="Calibri"/>
                </a:rPr>
                <a:t>Los inversores están interesados en el modelo de negocio innovador de </a:t>
              </a:r>
              <a:r>
                <a:rPr lang="es-ES" sz="1300" dirty="0" err="1">
                  <a:solidFill>
                    <a:schemeClr val="tx1"/>
                  </a:solidFill>
                  <a:latin typeface="Calibri"/>
                  <a:cs typeface="Calibri"/>
                  <a:sym typeface="Calibri"/>
                </a:rPr>
                <a:t>Shein</a:t>
              </a:r>
              <a:r>
                <a:rPr lang="es-ES" sz="1300" dirty="0">
                  <a:solidFill>
                    <a:schemeClr val="tx1"/>
                  </a:solidFill>
                  <a:latin typeface="Calibri"/>
                  <a:cs typeface="Calibri"/>
                  <a:sym typeface="Calibri"/>
                </a:rPr>
                <a:t> y su capacidad para escalar rápidamente en el competitivo mercado de la moda.</a:t>
              </a:r>
              <a:endParaRPr lang="es-ES" sz="1300" dirty="0">
                <a:solidFill>
                  <a:schemeClr val="tx1"/>
                </a:solidFill>
                <a:latin typeface="Calibri"/>
                <a:cs typeface="Calibri"/>
              </a:endParaRPr>
            </a:p>
          </p:txBody>
        </p:sp>
        <p:grpSp>
          <p:nvGrpSpPr>
            <p:cNvPr id="15" name="Agrupar 4">
              <a:extLst>
                <a:ext uri="{FF2B5EF4-FFF2-40B4-BE49-F238E27FC236}">
                  <a16:creationId xmlns:a16="http://schemas.microsoft.com/office/drawing/2014/main" id="{625EA6E3-0542-434E-92BF-2781FB78AE5F}"/>
                </a:ext>
              </a:extLst>
            </p:cNvPr>
            <p:cNvGrpSpPr/>
            <p:nvPr/>
          </p:nvGrpSpPr>
          <p:grpSpPr>
            <a:xfrm>
              <a:off x="4432401" y="1777935"/>
              <a:ext cx="439377" cy="386160"/>
              <a:chOff x="5892512" y="2805541"/>
              <a:chExt cx="459474" cy="403823"/>
            </a:xfrm>
          </p:grpSpPr>
          <p:sp>
            <p:nvSpPr>
              <p:cNvPr id="16" name="Elipse 15">
                <a:extLst>
                  <a:ext uri="{FF2B5EF4-FFF2-40B4-BE49-F238E27FC236}">
                    <a16:creationId xmlns:a16="http://schemas.microsoft.com/office/drawing/2014/main" id="{9E1DDC5D-B4E7-6D48-8833-3BCBD153B1C8}"/>
                  </a:ext>
                </a:extLst>
              </p:cNvPr>
              <p:cNvSpPr/>
              <p:nvPr/>
            </p:nvSpPr>
            <p:spPr>
              <a:xfrm>
                <a:off x="5956277" y="2824919"/>
                <a:ext cx="395709" cy="376075"/>
              </a:xfrm>
              <a:prstGeom prst="ellipse">
                <a:avLst/>
              </a:prstGeom>
              <a:solidFill>
                <a:srgbClr val="593E7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sz="1300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17" name="Elipse 16">
                <a:extLst>
                  <a:ext uri="{FF2B5EF4-FFF2-40B4-BE49-F238E27FC236}">
                    <a16:creationId xmlns:a16="http://schemas.microsoft.com/office/drawing/2014/main" id="{1D3C73FD-3867-4944-B89C-4B7546430744}"/>
                  </a:ext>
                </a:extLst>
              </p:cNvPr>
              <p:cNvSpPr/>
              <p:nvPr/>
            </p:nvSpPr>
            <p:spPr>
              <a:xfrm>
                <a:off x="5892512" y="2805541"/>
                <a:ext cx="424906" cy="40382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sz="1300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18" name="Triángulo 17">
                <a:extLst>
                  <a:ext uri="{FF2B5EF4-FFF2-40B4-BE49-F238E27FC236}">
                    <a16:creationId xmlns:a16="http://schemas.microsoft.com/office/drawing/2014/main" id="{7A567D80-36D4-324B-8712-FFAC7B2FE698}"/>
                  </a:ext>
                </a:extLst>
              </p:cNvPr>
              <p:cNvSpPr/>
              <p:nvPr/>
            </p:nvSpPr>
            <p:spPr>
              <a:xfrm rot="5400000">
                <a:off x="6076285" y="2946262"/>
                <a:ext cx="186870" cy="122381"/>
              </a:xfrm>
              <a:prstGeom prst="triangle">
                <a:avLst/>
              </a:prstGeom>
              <a:solidFill>
                <a:srgbClr val="715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sz="1300" dirty="0">
                  <a:latin typeface="Calibri" panose="020F0502020204030204" pitchFamily="34" charset="0"/>
                </a:endParaRPr>
              </a:p>
            </p:txBody>
          </p:sp>
        </p:grpSp>
      </p:grpSp>
      <p:sp>
        <p:nvSpPr>
          <p:cNvPr id="19" name="Google Shape;332;p23">
            <a:extLst>
              <a:ext uri="{FF2B5EF4-FFF2-40B4-BE49-F238E27FC236}">
                <a16:creationId xmlns:a16="http://schemas.microsoft.com/office/drawing/2014/main" id="{7CEC530C-F848-8D4C-95BD-DAD107089921}"/>
              </a:ext>
            </a:extLst>
          </p:cNvPr>
          <p:cNvSpPr/>
          <p:nvPr/>
        </p:nvSpPr>
        <p:spPr>
          <a:xfrm>
            <a:off x="2565877" y="1704377"/>
            <a:ext cx="1963115" cy="479091"/>
          </a:xfrm>
          <a:prstGeom prst="roundRect">
            <a:avLst>
              <a:gd name="adj" fmla="val 18326"/>
            </a:avLst>
          </a:prstGeom>
          <a:solidFill>
            <a:srgbClr val="92C14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11430" lvl="0" indent="0" algn="ctr">
              <a:lnSpc>
                <a:spcPct val="90000"/>
              </a:lnSpc>
              <a:spcBef>
                <a:spcPct val="0"/>
              </a:spcBef>
              <a:buSzPts val="2000"/>
              <a:buFont typeface="Arial"/>
              <a:buNone/>
            </a:pPr>
            <a:r>
              <a:rPr lang="es-ES" sz="13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RONDAS DE FINANCIACIÓN:</a:t>
            </a:r>
          </a:p>
        </p:txBody>
      </p:sp>
      <p:sp>
        <p:nvSpPr>
          <p:cNvPr id="20" name="Google Shape;334;p23">
            <a:extLst>
              <a:ext uri="{FF2B5EF4-FFF2-40B4-BE49-F238E27FC236}">
                <a16:creationId xmlns:a16="http://schemas.microsoft.com/office/drawing/2014/main" id="{FD1D6604-7645-B74C-8855-4B8815FAEF2D}"/>
              </a:ext>
            </a:extLst>
          </p:cNvPr>
          <p:cNvSpPr/>
          <p:nvPr/>
        </p:nvSpPr>
        <p:spPr>
          <a:xfrm>
            <a:off x="2565877" y="2253797"/>
            <a:ext cx="1963115" cy="2363442"/>
          </a:xfrm>
          <a:prstGeom prst="roundRect">
            <a:avLst>
              <a:gd name="adj" fmla="val 3247"/>
            </a:avLst>
          </a:prstGeom>
          <a:solidFill>
            <a:srgbClr val="DDEEC7"/>
          </a:solidFill>
          <a:ln>
            <a:noFill/>
          </a:ln>
        </p:spPr>
        <p:txBody>
          <a:bodyPr spcFirstLastPara="1" wrap="square" lIns="108000" tIns="108000" rIns="108000" bIns="45700" anchor="t" anchorCtr="0">
            <a:noAutofit/>
          </a:bodyPr>
          <a:lstStyle/>
          <a:p>
            <a:pPr marL="138113" lvl="1" indent="-128588">
              <a:spcBef>
                <a:spcPct val="0"/>
              </a:spcBef>
              <a:spcAft>
                <a:spcPts val="600"/>
              </a:spcAft>
              <a:buClr>
                <a:srgbClr val="92C14E"/>
              </a:buClr>
              <a:buSzPct val="100000"/>
              <a:buFont typeface="Arial" panose="020B0604020202020204" pitchFamily="34" charset="0"/>
              <a:buChar char="•"/>
              <a:tabLst>
                <a:tab pos="3228975" algn="l"/>
              </a:tabLst>
            </a:pPr>
            <a:r>
              <a:rPr lang="es-ES" sz="1300" dirty="0">
                <a:solidFill>
                  <a:schemeClr val="tx1"/>
                </a:solidFill>
                <a:latin typeface="Calibri"/>
                <a:cs typeface="Calibri"/>
                <a:sym typeface="Calibri"/>
              </a:rPr>
              <a:t>La empresa ha cerrado varias rondas de financiación significativas, recaudando miles de millones de dólares para apoyar su expansión y desarrollo tecnológico.</a:t>
            </a:r>
            <a:endParaRPr lang="es-ES" sz="1300" dirty="0">
              <a:solidFill>
                <a:schemeClr val="tx1"/>
              </a:solidFill>
              <a:latin typeface="Calibri"/>
              <a:cs typeface="Calibri"/>
            </a:endParaRPr>
          </a:p>
        </p:txBody>
      </p:sp>
      <p:grpSp>
        <p:nvGrpSpPr>
          <p:cNvPr id="21" name="Agrupar 4">
            <a:extLst>
              <a:ext uri="{FF2B5EF4-FFF2-40B4-BE49-F238E27FC236}">
                <a16:creationId xmlns:a16="http://schemas.microsoft.com/office/drawing/2014/main" id="{92307A45-EE32-7642-9903-991188949731}"/>
              </a:ext>
            </a:extLst>
          </p:cNvPr>
          <p:cNvGrpSpPr/>
          <p:nvPr/>
        </p:nvGrpSpPr>
        <p:grpSpPr>
          <a:xfrm>
            <a:off x="2360363" y="1750879"/>
            <a:ext cx="439377" cy="386160"/>
            <a:chOff x="5892512" y="2805541"/>
            <a:chExt cx="459474" cy="403823"/>
          </a:xfrm>
        </p:grpSpPr>
        <p:sp>
          <p:nvSpPr>
            <p:cNvPr id="22" name="Elipse 21">
              <a:extLst>
                <a:ext uri="{FF2B5EF4-FFF2-40B4-BE49-F238E27FC236}">
                  <a16:creationId xmlns:a16="http://schemas.microsoft.com/office/drawing/2014/main" id="{07C43FD6-258A-284D-A0D3-F549CC81E919}"/>
                </a:ext>
              </a:extLst>
            </p:cNvPr>
            <p:cNvSpPr/>
            <p:nvPr/>
          </p:nvSpPr>
          <p:spPr>
            <a:xfrm>
              <a:off x="5956277" y="2824919"/>
              <a:ext cx="395709" cy="376075"/>
            </a:xfrm>
            <a:prstGeom prst="ellipse">
              <a:avLst/>
            </a:prstGeom>
            <a:solidFill>
              <a:srgbClr val="6A8F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1300" dirty="0">
                <a:latin typeface="Calibri" panose="020F0502020204030204" pitchFamily="34" charset="0"/>
              </a:endParaRPr>
            </a:p>
          </p:txBody>
        </p:sp>
        <p:sp>
          <p:nvSpPr>
            <p:cNvPr id="23" name="Elipse 22">
              <a:extLst>
                <a:ext uri="{FF2B5EF4-FFF2-40B4-BE49-F238E27FC236}">
                  <a16:creationId xmlns:a16="http://schemas.microsoft.com/office/drawing/2014/main" id="{01D8FC8B-0A51-5D4D-9628-4B7C85AEEBE7}"/>
                </a:ext>
              </a:extLst>
            </p:cNvPr>
            <p:cNvSpPr/>
            <p:nvPr/>
          </p:nvSpPr>
          <p:spPr>
            <a:xfrm>
              <a:off x="5892512" y="2805541"/>
              <a:ext cx="424906" cy="40382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1300" dirty="0">
                <a:latin typeface="Calibri" panose="020F0502020204030204" pitchFamily="34" charset="0"/>
              </a:endParaRPr>
            </a:p>
          </p:txBody>
        </p:sp>
        <p:sp>
          <p:nvSpPr>
            <p:cNvPr id="24" name="Triángulo 23">
              <a:extLst>
                <a:ext uri="{FF2B5EF4-FFF2-40B4-BE49-F238E27FC236}">
                  <a16:creationId xmlns:a16="http://schemas.microsoft.com/office/drawing/2014/main" id="{9CF311BD-49D6-764A-BAEB-56282A61CFA3}"/>
                </a:ext>
              </a:extLst>
            </p:cNvPr>
            <p:cNvSpPr/>
            <p:nvPr/>
          </p:nvSpPr>
          <p:spPr>
            <a:xfrm rot="5400000">
              <a:off x="6076285" y="2946262"/>
              <a:ext cx="186870" cy="122381"/>
            </a:xfrm>
            <a:prstGeom prst="triangle">
              <a:avLst/>
            </a:prstGeom>
            <a:solidFill>
              <a:srgbClr val="92C1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1300" dirty="0">
                <a:latin typeface="Calibri" panose="020F0502020204030204" pitchFamily="34" charset="0"/>
              </a:endParaRPr>
            </a:p>
          </p:txBody>
        </p:sp>
      </p:grpSp>
      <p:sp>
        <p:nvSpPr>
          <p:cNvPr id="25" name="Google Shape;332;p23">
            <a:extLst>
              <a:ext uri="{FF2B5EF4-FFF2-40B4-BE49-F238E27FC236}">
                <a16:creationId xmlns:a16="http://schemas.microsoft.com/office/drawing/2014/main" id="{E098705E-4D80-364B-A09A-AF3EC060B9CE}"/>
              </a:ext>
            </a:extLst>
          </p:cNvPr>
          <p:cNvSpPr/>
          <p:nvPr/>
        </p:nvSpPr>
        <p:spPr>
          <a:xfrm>
            <a:off x="493838" y="1704377"/>
            <a:ext cx="1963115" cy="479091"/>
          </a:xfrm>
          <a:prstGeom prst="roundRect">
            <a:avLst>
              <a:gd name="adj" fmla="val 18326"/>
            </a:avLst>
          </a:prstGeom>
          <a:solidFill>
            <a:srgbClr val="EE46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11430" lvl="0" indent="0" algn="ctr">
              <a:lnSpc>
                <a:spcPct val="90000"/>
              </a:lnSpc>
              <a:spcBef>
                <a:spcPct val="0"/>
              </a:spcBef>
              <a:buSzPts val="2000"/>
              <a:buFont typeface="Arial"/>
              <a:buNone/>
            </a:pPr>
            <a:r>
              <a:rPr lang="es-ES" sz="13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INVERSORES CLAVE:</a:t>
            </a:r>
          </a:p>
        </p:txBody>
      </p:sp>
      <p:sp>
        <p:nvSpPr>
          <p:cNvPr id="26" name="Google Shape;334;p23">
            <a:extLst>
              <a:ext uri="{FF2B5EF4-FFF2-40B4-BE49-F238E27FC236}">
                <a16:creationId xmlns:a16="http://schemas.microsoft.com/office/drawing/2014/main" id="{CD54CD77-B572-8240-8220-3246DADBD5B3}"/>
              </a:ext>
            </a:extLst>
          </p:cNvPr>
          <p:cNvSpPr/>
          <p:nvPr/>
        </p:nvSpPr>
        <p:spPr>
          <a:xfrm>
            <a:off x="493838" y="2253797"/>
            <a:ext cx="1963115" cy="2363442"/>
          </a:xfrm>
          <a:prstGeom prst="roundRect">
            <a:avLst>
              <a:gd name="adj" fmla="val 3924"/>
            </a:avLst>
          </a:prstGeom>
          <a:solidFill>
            <a:srgbClr val="FFD8D4"/>
          </a:solidFill>
          <a:ln>
            <a:noFill/>
          </a:ln>
        </p:spPr>
        <p:txBody>
          <a:bodyPr spcFirstLastPara="1" wrap="square" lIns="108000" tIns="108000" rIns="108000" bIns="45700" anchor="t" anchorCtr="0">
            <a:noAutofit/>
          </a:bodyPr>
          <a:lstStyle/>
          <a:p>
            <a:pPr marL="138113" lvl="1" indent="-128588">
              <a:spcBef>
                <a:spcPct val="0"/>
              </a:spcBef>
              <a:spcAft>
                <a:spcPts val="600"/>
              </a:spcAft>
              <a:buClr>
                <a:srgbClr val="EE4639"/>
              </a:buClr>
              <a:buSzPct val="100000"/>
              <a:buFont typeface="Arial" panose="020B0604020202020204" pitchFamily="34" charset="0"/>
              <a:buChar char="•"/>
              <a:tabLst>
                <a:tab pos="3228975" algn="l"/>
              </a:tabLst>
            </a:pPr>
            <a:r>
              <a:rPr lang="es-ES" sz="1300" dirty="0" err="1">
                <a:solidFill>
                  <a:schemeClr val="tx1"/>
                </a:solidFill>
                <a:latin typeface="Calibri"/>
                <a:cs typeface="Calibri"/>
                <a:sym typeface="Calibri"/>
              </a:rPr>
              <a:t>Shein</a:t>
            </a:r>
            <a:r>
              <a:rPr lang="es-ES" sz="1300" dirty="0">
                <a:solidFill>
                  <a:schemeClr val="tx1"/>
                </a:solidFill>
                <a:latin typeface="Calibri"/>
                <a:cs typeface="Calibri"/>
                <a:sym typeface="Calibri"/>
              </a:rPr>
              <a:t> ha atraído inversiones de importantes fondos de capital de riesgo y firmas de inversión, incluyendo Sequoia Capital China, Tiger Global Management y General </a:t>
            </a:r>
            <a:r>
              <a:rPr lang="es-ES" sz="1300" dirty="0" err="1">
                <a:solidFill>
                  <a:schemeClr val="tx1"/>
                </a:solidFill>
                <a:latin typeface="Calibri"/>
                <a:cs typeface="Calibri"/>
                <a:sym typeface="Calibri"/>
              </a:rPr>
              <a:t>Atlantic</a:t>
            </a:r>
            <a:r>
              <a:rPr lang="es-ES" sz="1300" dirty="0">
                <a:solidFill>
                  <a:schemeClr val="tx1"/>
                </a:solidFill>
                <a:latin typeface="Calibri"/>
                <a:cs typeface="Calibri"/>
                <a:sym typeface="Calibri"/>
              </a:rPr>
              <a:t>.</a:t>
            </a:r>
            <a:endParaRPr lang="es-ES" sz="1300" dirty="0">
              <a:solidFill>
                <a:schemeClr val="tx1"/>
              </a:solidFill>
              <a:latin typeface="Calibri"/>
              <a:cs typeface="Calibri"/>
            </a:endParaRPr>
          </a:p>
        </p:txBody>
      </p:sp>
      <p:grpSp>
        <p:nvGrpSpPr>
          <p:cNvPr id="27" name="Agrupar 4">
            <a:extLst>
              <a:ext uri="{FF2B5EF4-FFF2-40B4-BE49-F238E27FC236}">
                <a16:creationId xmlns:a16="http://schemas.microsoft.com/office/drawing/2014/main" id="{5BA9FC7C-CE19-644D-98B5-649E193CCF92}"/>
              </a:ext>
            </a:extLst>
          </p:cNvPr>
          <p:cNvGrpSpPr/>
          <p:nvPr/>
        </p:nvGrpSpPr>
        <p:grpSpPr>
          <a:xfrm>
            <a:off x="288323" y="1750879"/>
            <a:ext cx="439377" cy="386160"/>
            <a:chOff x="5892512" y="2805541"/>
            <a:chExt cx="459474" cy="403823"/>
          </a:xfrm>
        </p:grpSpPr>
        <p:sp>
          <p:nvSpPr>
            <p:cNvPr id="28" name="Elipse 27">
              <a:extLst>
                <a:ext uri="{FF2B5EF4-FFF2-40B4-BE49-F238E27FC236}">
                  <a16:creationId xmlns:a16="http://schemas.microsoft.com/office/drawing/2014/main" id="{76669F52-DF51-1E42-BC12-271027F019EC}"/>
                </a:ext>
              </a:extLst>
            </p:cNvPr>
            <p:cNvSpPr/>
            <p:nvPr/>
          </p:nvSpPr>
          <p:spPr>
            <a:xfrm>
              <a:off x="5956277" y="2824919"/>
              <a:ext cx="395709" cy="376075"/>
            </a:xfrm>
            <a:prstGeom prst="ellipse">
              <a:avLst/>
            </a:prstGeom>
            <a:solidFill>
              <a:srgbClr val="B736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1300" dirty="0">
                <a:latin typeface="Calibri" panose="020F0502020204030204" pitchFamily="34" charset="0"/>
              </a:endParaRPr>
            </a:p>
          </p:txBody>
        </p:sp>
        <p:sp>
          <p:nvSpPr>
            <p:cNvPr id="29" name="Elipse 28">
              <a:extLst>
                <a:ext uri="{FF2B5EF4-FFF2-40B4-BE49-F238E27FC236}">
                  <a16:creationId xmlns:a16="http://schemas.microsoft.com/office/drawing/2014/main" id="{BAD1FD67-98D0-384A-B2EE-9604A8A2D702}"/>
                </a:ext>
              </a:extLst>
            </p:cNvPr>
            <p:cNvSpPr/>
            <p:nvPr/>
          </p:nvSpPr>
          <p:spPr>
            <a:xfrm>
              <a:off x="5892512" y="2805541"/>
              <a:ext cx="424906" cy="40382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1300" dirty="0">
                <a:latin typeface="Calibri" panose="020F0502020204030204" pitchFamily="34" charset="0"/>
              </a:endParaRPr>
            </a:p>
          </p:txBody>
        </p:sp>
        <p:sp>
          <p:nvSpPr>
            <p:cNvPr id="30" name="Triángulo 29">
              <a:extLst>
                <a:ext uri="{FF2B5EF4-FFF2-40B4-BE49-F238E27FC236}">
                  <a16:creationId xmlns:a16="http://schemas.microsoft.com/office/drawing/2014/main" id="{00B418DC-EE24-4241-B354-2BE4849F68BD}"/>
                </a:ext>
              </a:extLst>
            </p:cNvPr>
            <p:cNvSpPr/>
            <p:nvPr/>
          </p:nvSpPr>
          <p:spPr>
            <a:xfrm rot="5400000">
              <a:off x="6076285" y="2946262"/>
              <a:ext cx="186870" cy="122381"/>
            </a:xfrm>
            <a:prstGeom prst="triangle">
              <a:avLst/>
            </a:prstGeom>
            <a:solidFill>
              <a:srgbClr val="EE46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1300" dirty="0">
                <a:latin typeface="Calibri" panose="020F0502020204030204" pitchFamily="34" charset="0"/>
              </a:endParaRPr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FD765AFF-A096-B249-B612-A034C657D73E}"/>
              </a:ext>
            </a:extLst>
          </p:cNvPr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8087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>
              <a:latin typeface="Calibri" panose="020F0502020204030204" pitchFamily="34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94C0221E-D895-5845-8A6B-859AD4D337A7}"/>
              </a:ext>
            </a:extLst>
          </p:cNvPr>
          <p:cNvSpPr txBox="1"/>
          <p:nvPr/>
        </p:nvSpPr>
        <p:spPr>
          <a:xfrm>
            <a:off x="1008063" y="3169972"/>
            <a:ext cx="4148137" cy="3877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2800" b="1" dirty="0">
                <a:solidFill>
                  <a:schemeClr val="bg1"/>
                </a:solidFill>
                <a:latin typeface="Graphik Bold" charset="0"/>
                <a:cs typeface="Calibri"/>
              </a:rPr>
              <a:t>STRIPE</a:t>
            </a:r>
            <a:endParaRPr lang="es-PE" sz="2800" b="1" dirty="0">
              <a:solidFill>
                <a:schemeClr val="bg1"/>
              </a:solidFill>
              <a:latin typeface="Graphik Bold" charset="0"/>
              <a:ea typeface="Graphik Bold" charset="0"/>
              <a:cs typeface="Graphik Bold" charset="0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FCE043B5-6A57-B247-949A-7AF231D26F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063" y="2869612"/>
            <a:ext cx="195423" cy="201256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6"/>
          <p:cNvSpPr txBox="1"/>
          <p:nvPr/>
        </p:nvSpPr>
        <p:spPr>
          <a:xfrm>
            <a:off x="503236" y="912813"/>
            <a:ext cx="8172451" cy="2585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82563" indent="-171450">
              <a:buFont typeface="Arial" panose="020B0604020202020204" pitchFamily="34" charset="0"/>
              <a:buChar char="•"/>
            </a:pPr>
            <a:r>
              <a:rPr lang="es-ES" dirty="0" err="1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Stripe</a:t>
            </a:r>
            <a:r>
              <a:rPr lang="es-ES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 ofrece soluciones de procesamiento de pagos para negocios en línea.</a:t>
            </a:r>
          </a:p>
          <a:p>
            <a:pPr marL="182563" marR="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s-ES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82563" marR="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Opera como una empresa de tecnología que se especializa en procesamiento de pagos en línea e infraestructura financiera para empresas de Internet.</a:t>
            </a:r>
            <a:endParaRPr dirty="0"/>
          </a:p>
          <a:p>
            <a:pPr marL="182563" marR="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82563" marR="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Ofrece un conjunto de productos que permiten a las empresas aceptar pagos, gestionar la facturación y las suscripciones, gestionar transacciones en persona e integrar diversos servicios financieros en sus operaciones.</a:t>
            </a:r>
            <a:endParaRPr dirty="0"/>
          </a:p>
          <a:p>
            <a:pPr marL="182563" marR="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82563" marR="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Su plataforma está diseñada para respaldar nuevas empresas, empresas y todo lo demás con soluciones escalables basadas en API.</a:t>
            </a:r>
            <a:endParaRPr dirty="0"/>
          </a:p>
          <a:p>
            <a:pPr marL="182563" marR="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82563" marR="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Fue fundada en 2010 y tiene su sede en el sur de San Francisco, California.</a:t>
            </a:r>
            <a:endParaRPr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E579391-DD3D-3A45-AE9D-D08889C90AA0}"/>
              </a:ext>
            </a:extLst>
          </p:cNvPr>
          <p:cNvSpPr/>
          <p:nvPr/>
        </p:nvSpPr>
        <p:spPr>
          <a:xfrm>
            <a:off x="503237" y="376232"/>
            <a:ext cx="3889376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s-ES" sz="10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STRIPE</a:t>
            </a:r>
            <a:endParaRPr lang="es-PE" sz="100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BB0FD0AF-71B2-5C42-B856-28FA77DEB0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2228" y="3660416"/>
            <a:ext cx="2759544" cy="1435408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7"/>
          <p:cNvSpPr txBox="1"/>
          <p:nvPr/>
        </p:nvSpPr>
        <p:spPr>
          <a:xfrm>
            <a:off x="503238" y="919335"/>
            <a:ext cx="8164347" cy="4293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1725" marR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1600" b="1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CARACTERÍSTICAS</a:t>
            </a:r>
            <a:endParaRPr dirty="0"/>
          </a:p>
          <a:p>
            <a:pPr marL="11725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b="1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Valoración:</a:t>
            </a:r>
            <a:r>
              <a:rPr lang="es-ES" b="1" dirty="0">
                <a:ea typeface="Calibri"/>
              </a:rPr>
              <a:t> </a:t>
            </a:r>
            <a:r>
              <a:rPr lang="es-ES" sz="1800" b="1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$65 mil millones</a:t>
            </a:r>
            <a:endParaRPr sz="1600" b="1" dirty="0"/>
          </a:p>
          <a:p>
            <a:pPr marL="11725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1725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Innovación disruptiva</a:t>
            </a:r>
            <a:endParaRPr lang="es-ES" dirty="0">
              <a:ea typeface="Calibri"/>
            </a:endParaRPr>
          </a:p>
          <a:p>
            <a:pPr marL="11725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80000" marR="0" lvl="0" indent="-168275" algn="l" rtl="0">
              <a:spcBef>
                <a:spcPts val="0"/>
              </a:spcBef>
              <a:spcAft>
                <a:spcPts val="0"/>
              </a:spcAft>
              <a:buClr>
                <a:srgbClr val="00B1C2"/>
              </a:buClr>
              <a:buSzPts val="1400"/>
              <a:buFont typeface="Arial"/>
              <a:buChar char="•"/>
            </a:pPr>
            <a:r>
              <a:rPr lang="es-ES" sz="1400" b="1" dirty="0">
                <a:solidFill>
                  <a:srgbClr val="00B1C2"/>
                </a:solidFill>
                <a:latin typeface="Calibri"/>
                <a:ea typeface="Calibri"/>
                <a:cs typeface="Calibri"/>
                <a:sym typeface="Calibri"/>
              </a:rPr>
              <a:t>API de pagos: </a:t>
            </a:r>
            <a:r>
              <a:rPr lang="es-ES" sz="1400" dirty="0" err="1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Stripe</a:t>
            </a:r>
            <a:r>
              <a:rPr lang="es-ES" sz="1400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 ha revolucionado el procesamiento de pagos en línea con sus API intuitivas y fáciles de integrar, permitiendo a las empresas aceptar pagos de manera sencilla y segura.</a:t>
            </a:r>
            <a:endParaRPr dirty="0"/>
          </a:p>
          <a:p>
            <a:pPr marL="180000" marR="0" lvl="0" indent="-79375" algn="l" rtl="0">
              <a:spcBef>
                <a:spcPts val="0"/>
              </a:spcBef>
              <a:spcAft>
                <a:spcPts val="0"/>
              </a:spcAft>
              <a:buClr>
                <a:srgbClr val="00B1C2"/>
              </a:buClr>
              <a:buSzPts val="1400"/>
              <a:buFont typeface="Arial"/>
              <a:buNone/>
            </a:pPr>
            <a:endParaRPr sz="1400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80000" marR="0" lvl="0" indent="-168275" algn="l" rtl="0">
              <a:spcBef>
                <a:spcPts val="0"/>
              </a:spcBef>
              <a:spcAft>
                <a:spcPts val="0"/>
              </a:spcAft>
              <a:buClr>
                <a:srgbClr val="00B1C2"/>
              </a:buClr>
              <a:buSzPts val="1400"/>
              <a:buFont typeface="Arial"/>
              <a:buChar char="•"/>
            </a:pPr>
            <a:r>
              <a:rPr lang="es-ES" sz="1400" b="1" dirty="0" err="1">
                <a:solidFill>
                  <a:srgbClr val="00B1C2"/>
                </a:solidFill>
                <a:latin typeface="Calibri"/>
                <a:ea typeface="Calibri"/>
                <a:cs typeface="Calibri"/>
                <a:sym typeface="Calibri"/>
              </a:rPr>
              <a:t>Stripe</a:t>
            </a:r>
            <a:r>
              <a:rPr lang="es-ES" sz="1400" b="1" dirty="0">
                <a:solidFill>
                  <a:srgbClr val="00B1C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ES" sz="1400" b="1" dirty="0" err="1">
                <a:solidFill>
                  <a:srgbClr val="00B1C2"/>
                </a:solidFill>
                <a:latin typeface="Calibri"/>
                <a:ea typeface="Calibri"/>
                <a:cs typeface="Calibri"/>
                <a:sym typeface="Calibri"/>
              </a:rPr>
              <a:t>Connect</a:t>
            </a:r>
            <a:r>
              <a:rPr lang="es-ES" sz="1400" b="1" dirty="0">
                <a:solidFill>
                  <a:srgbClr val="00B1C2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s-ES" sz="1400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Facilita la gestión de pagos para plataformas y </a:t>
            </a:r>
            <a:r>
              <a:rPr lang="es-ES" sz="1400" dirty="0" err="1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marketplaces</a:t>
            </a:r>
            <a:r>
              <a:rPr lang="es-ES" sz="1400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, permitiendo transacciones entre múltiples partes y simplificando la distribución de pagos.</a:t>
            </a:r>
            <a:endParaRPr dirty="0"/>
          </a:p>
          <a:p>
            <a:pPr marL="180000" marR="0" lvl="0" indent="-79375" algn="l" rtl="0">
              <a:spcBef>
                <a:spcPts val="0"/>
              </a:spcBef>
              <a:spcAft>
                <a:spcPts val="0"/>
              </a:spcAft>
              <a:buClr>
                <a:srgbClr val="00B1C2"/>
              </a:buClr>
              <a:buSzPts val="1400"/>
              <a:buFont typeface="Arial"/>
              <a:buNone/>
            </a:pPr>
            <a:endParaRPr sz="1400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80000" marR="0" lvl="0" indent="-168275" algn="l" rtl="0">
              <a:spcBef>
                <a:spcPts val="0"/>
              </a:spcBef>
              <a:spcAft>
                <a:spcPts val="0"/>
              </a:spcAft>
              <a:buClr>
                <a:srgbClr val="00B1C2"/>
              </a:buClr>
              <a:buSzPts val="1400"/>
              <a:buFont typeface="Arial"/>
              <a:buChar char="•"/>
            </a:pPr>
            <a:r>
              <a:rPr lang="es-ES" sz="1400" b="1" dirty="0" err="1">
                <a:solidFill>
                  <a:srgbClr val="00B1C2"/>
                </a:solidFill>
                <a:latin typeface="Calibri"/>
                <a:ea typeface="Calibri"/>
                <a:cs typeface="Calibri"/>
                <a:sym typeface="Calibri"/>
              </a:rPr>
              <a:t>Stripe</a:t>
            </a:r>
            <a:r>
              <a:rPr lang="es-ES" sz="1400" b="1" dirty="0">
                <a:solidFill>
                  <a:srgbClr val="00B1C2"/>
                </a:solidFill>
                <a:latin typeface="Calibri"/>
                <a:ea typeface="Calibri"/>
                <a:cs typeface="Calibri"/>
                <a:sym typeface="Calibri"/>
              </a:rPr>
              <a:t> Atlas: </a:t>
            </a:r>
            <a:r>
              <a:rPr lang="es-ES" sz="1400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Ayuda a los emprendedores a lanzar nuevas empresas desde cualquier parte del mundo, proporcionando soporte para la incorporación, cuentas bancarias y herramientas de pago.</a:t>
            </a:r>
            <a:endParaRPr dirty="0"/>
          </a:p>
          <a:p>
            <a:pPr marL="180000" marR="0" lvl="0" indent="-79375" algn="l" rtl="0">
              <a:spcBef>
                <a:spcPts val="0"/>
              </a:spcBef>
              <a:spcAft>
                <a:spcPts val="0"/>
              </a:spcAft>
              <a:buClr>
                <a:srgbClr val="00B1C2"/>
              </a:buClr>
              <a:buSzPts val="1400"/>
              <a:buFont typeface="Arial"/>
              <a:buNone/>
            </a:pPr>
            <a:endParaRPr sz="1400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80000" marR="0" lvl="0" indent="-168275" algn="l" rtl="0">
              <a:spcBef>
                <a:spcPts val="0"/>
              </a:spcBef>
              <a:spcAft>
                <a:spcPts val="0"/>
              </a:spcAft>
              <a:buClr>
                <a:srgbClr val="00B1C2"/>
              </a:buClr>
              <a:buSzPts val="1400"/>
              <a:buFont typeface="Arial"/>
              <a:buChar char="•"/>
            </a:pPr>
            <a:r>
              <a:rPr lang="es-ES" sz="1400" b="1" dirty="0" err="1">
                <a:solidFill>
                  <a:srgbClr val="00B1C2"/>
                </a:solidFill>
                <a:latin typeface="Calibri"/>
                <a:ea typeface="Calibri"/>
                <a:cs typeface="Calibri"/>
                <a:sym typeface="Calibri"/>
              </a:rPr>
              <a:t>Stripe</a:t>
            </a:r>
            <a:r>
              <a:rPr lang="es-ES" sz="1400" b="1" dirty="0">
                <a:solidFill>
                  <a:srgbClr val="00B1C2"/>
                </a:solidFill>
                <a:latin typeface="Calibri"/>
                <a:ea typeface="Calibri"/>
                <a:cs typeface="Calibri"/>
                <a:sym typeface="Calibri"/>
              </a:rPr>
              <a:t> Terminal: </a:t>
            </a:r>
            <a:r>
              <a:rPr lang="es-ES" sz="1400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Proporciona soluciones de hardware y software para aceptar pagos en persona, ampliando el alcance de </a:t>
            </a:r>
            <a:r>
              <a:rPr lang="es-ES" sz="1400" dirty="0" err="1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Stripe</a:t>
            </a:r>
            <a:r>
              <a:rPr lang="es-ES" sz="1400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 más allá del comercio electrónico.</a:t>
            </a:r>
            <a:endParaRPr dirty="0"/>
          </a:p>
          <a:p>
            <a:pPr marL="180000" marR="0" lvl="0" indent="-79375" algn="l" rtl="0">
              <a:spcBef>
                <a:spcPts val="0"/>
              </a:spcBef>
              <a:spcAft>
                <a:spcPts val="0"/>
              </a:spcAft>
              <a:buClr>
                <a:srgbClr val="00B1C2"/>
              </a:buClr>
              <a:buSzPts val="1400"/>
              <a:buFont typeface="Arial"/>
              <a:buNone/>
            </a:pPr>
            <a:endParaRPr sz="1400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80000" marR="0" lvl="0" indent="-168275" algn="l" rtl="0">
              <a:spcBef>
                <a:spcPts val="0"/>
              </a:spcBef>
              <a:spcAft>
                <a:spcPts val="0"/>
              </a:spcAft>
              <a:buClr>
                <a:srgbClr val="00B1C2"/>
              </a:buClr>
              <a:buSzPts val="1400"/>
              <a:buFont typeface="Arial"/>
              <a:buChar char="•"/>
            </a:pPr>
            <a:r>
              <a:rPr lang="es-ES" sz="1400" b="1" dirty="0" err="1">
                <a:solidFill>
                  <a:srgbClr val="00B1C2"/>
                </a:solidFill>
                <a:latin typeface="Calibri"/>
                <a:ea typeface="Calibri"/>
                <a:cs typeface="Calibri"/>
                <a:sym typeface="Calibri"/>
              </a:rPr>
              <a:t>Stripe</a:t>
            </a:r>
            <a:r>
              <a:rPr lang="es-ES" sz="1400" b="1" dirty="0">
                <a:solidFill>
                  <a:srgbClr val="00B1C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ES" sz="1400" b="1" dirty="0" err="1">
                <a:solidFill>
                  <a:srgbClr val="00B1C2"/>
                </a:solidFill>
                <a:latin typeface="Calibri"/>
                <a:ea typeface="Calibri"/>
                <a:cs typeface="Calibri"/>
                <a:sym typeface="Calibri"/>
              </a:rPr>
              <a:t>Issuing</a:t>
            </a:r>
            <a:r>
              <a:rPr lang="es-ES" sz="1400" b="1" dirty="0">
                <a:solidFill>
                  <a:srgbClr val="00B1C2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s-ES" sz="1400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Permite a las empresas crear, gestionar y distribuir sus propias tarjetas de crédito y débito, ofreciendo una nueva dimensión de control financiero.</a:t>
            </a:r>
            <a:endParaRPr dirty="0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D091AD2C-DE03-C843-BC33-55C91C7C85D5}"/>
              </a:ext>
            </a:extLst>
          </p:cNvPr>
          <p:cNvSpPr/>
          <p:nvPr/>
        </p:nvSpPr>
        <p:spPr>
          <a:xfrm>
            <a:off x="503237" y="376232"/>
            <a:ext cx="3889376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s-ES" sz="10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STRIPE</a:t>
            </a:r>
            <a:endParaRPr lang="es-PE" sz="100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1CA198C4-352A-9542-B545-C51A73003381}"/>
              </a:ext>
            </a:extLst>
          </p:cNvPr>
          <p:cNvSpPr/>
          <p:nvPr/>
        </p:nvSpPr>
        <p:spPr>
          <a:xfrm>
            <a:off x="6918960" y="5364480"/>
            <a:ext cx="2133600" cy="2244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>
              <a:latin typeface="Calibri" panose="020F0502020204030204" pitchFamily="34" charset="0"/>
            </a:endParaRPr>
          </a:p>
        </p:txBody>
      </p:sp>
      <p:sp>
        <p:nvSpPr>
          <p:cNvPr id="5" name="object 7">
            <a:extLst>
              <a:ext uri="{FF2B5EF4-FFF2-40B4-BE49-F238E27FC236}">
                <a16:creationId xmlns:a16="http://schemas.microsoft.com/office/drawing/2014/main" id="{262741DD-65CD-994A-9E06-B4AB0AC4CCB8}"/>
              </a:ext>
            </a:extLst>
          </p:cNvPr>
          <p:cNvSpPr txBox="1"/>
          <p:nvPr/>
        </p:nvSpPr>
        <p:spPr>
          <a:xfrm>
            <a:off x="1282298" y="918372"/>
            <a:ext cx="5521727" cy="409342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lvl="0" indent="0">
              <a:buClr>
                <a:srgbClr val="EE4639"/>
              </a:buClr>
              <a:buFont typeface="Arial"/>
              <a:buNone/>
              <a:tabLst>
                <a:tab pos="120650" algn="l"/>
              </a:tabLst>
            </a:pPr>
            <a:r>
              <a:rPr lang="es-ES" dirty="0">
                <a:latin typeface="Calibri" charset="0"/>
                <a:cs typeface="Calibri" charset="0"/>
                <a:sym typeface="Calibri"/>
              </a:rPr>
              <a:t>En la última década, el término "unicornio" ha capturado la imaginación de la industria tecnológica y financiera, refiriéndose a las </a:t>
            </a:r>
            <a:r>
              <a:rPr lang="es-ES" dirty="0" err="1">
                <a:latin typeface="Calibri" charset="0"/>
                <a:cs typeface="Calibri" charset="0"/>
                <a:sym typeface="Calibri"/>
              </a:rPr>
              <a:t>startups</a:t>
            </a:r>
            <a:r>
              <a:rPr lang="es-ES" dirty="0">
                <a:latin typeface="Calibri" charset="0"/>
                <a:cs typeface="Calibri" charset="0"/>
                <a:sym typeface="Calibri"/>
              </a:rPr>
              <a:t> que han alcanzado valoraciones de mil millones de dólares o más. Estos titanes emergentes no sólo han transformado sus respectivos sectores, sino que también han redefinido las expectativas sobre innovación, crecimiento y tecnología. En esta sesión, exploramos algunas de las </a:t>
            </a:r>
            <a:r>
              <a:rPr lang="es-ES" dirty="0" err="1">
                <a:latin typeface="Calibri" charset="0"/>
                <a:cs typeface="Calibri" charset="0"/>
                <a:sym typeface="Calibri"/>
              </a:rPr>
              <a:t>startups</a:t>
            </a:r>
            <a:r>
              <a:rPr lang="es-ES" dirty="0">
                <a:latin typeface="Calibri" charset="0"/>
                <a:cs typeface="Calibri" charset="0"/>
                <a:sym typeface="Calibri"/>
              </a:rPr>
              <a:t> más valiosas del mundo.</a:t>
            </a:r>
            <a:endParaRPr lang="es-ES" dirty="0">
              <a:latin typeface="Calibri" charset="0"/>
              <a:cs typeface="Calibri" charset="0"/>
            </a:endParaRPr>
          </a:p>
          <a:p>
            <a:pPr marL="180000" marR="0" lvl="0" indent="-6667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lang="es-ES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7800" lvl="0" indent="-165100">
              <a:buClr>
                <a:srgbClr val="EE4639"/>
              </a:buClr>
              <a:buSzPts val="1400"/>
              <a:buFont typeface="Arial" charset="0"/>
              <a:buChar char="•"/>
              <a:tabLst>
                <a:tab pos="120650" algn="l"/>
              </a:tabLst>
            </a:pPr>
            <a:r>
              <a:rPr lang="es-ES" spc="-10" dirty="0" err="1">
                <a:solidFill>
                  <a:srgbClr val="262626"/>
                </a:solidFill>
                <a:latin typeface="Calibri" charset="0"/>
                <a:cs typeface="Calibri" charset="0"/>
                <a:sym typeface="Calibri"/>
              </a:rPr>
              <a:t>ByteDance</a:t>
            </a:r>
            <a:r>
              <a:rPr lang="es-ES" spc="-10" dirty="0">
                <a:solidFill>
                  <a:srgbClr val="262626"/>
                </a:solidFill>
                <a:latin typeface="Calibri" charset="0"/>
                <a:cs typeface="Calibri" charset="0"/>
                <a:sym typeface="Calibri"/>
              </a:rPr>
              <a:t>, conocido por su aplicación insignia </a:t>
            </a:r>
            <a:r>
              <a:rPr lang="es-ES" spc="-10" dirty="0" err="1">
                <a:solidFill>
                  <a:srgbClr val="262626"/>
                </a:solidFill>
                <a:latin typeface="Calibri" charset="0"/>
                <a:cs typeface="Calibri" charset="0"/>
                <a:sym typeface="Calibri"/>
              </a:rPr>
              <a:t>Tik</a:t>
            </a:r>
            <a:r>
              <a:rPr lang="es-ES" spc="-10" dirty="0">
                <a:solidFill>
                  <a:srgbClr val="262626"/>
                </a:solidFill>
                <a:latin typeface="Calibri" charset="0"/>
                <a:cs typeface="Calibri" charset="0"/>
                <a:sym typeface="Calibri"/>
              </a:rPr>
              <a:t> </a:t>
            </a:r>
            <a:r>
              <a:rPr lang="es-ES" spc="-10" dirty="0" err="1">
                <a:solidFill>
                  <a:srgbClr val="262626"/>
                </a:solidFill>
                <a:latin typeface="Calibri" charset="0"/>
                <a:cs typeface="Calibri" charset="0"/>
                <a:sym typeface="Calibri"/>
              </a:rPr>
              <a:t>Tok</a:t>
            </a:r>
            <a:r>
              <a:rPr lang="es-ES" spc="-10" dirty="0">
                <a:solidFill>
                  <a:srgbClr val="262626"/>
                </a:solidFill>
                <a:latin typeface="Calibri" charset="0"/>
                <a:cs typeface="Calibri" charset="0"/>
                <a:sym typeface="Calibri"/>
              </a:rPr>
              <a:t>, ha revolucionado el consumo de contenido digital con algoritmos avanzados y una plataforma que mantiene a millones de usuarios enganchados diariamente. </a:t>
            </a:r>
            <a:endParaRPr lang="es-ES" spc="-10" dirty="0">
              <a:solidFill>
                <a:srgbClr val="262626"/>
              </a:solidFill>
              <a:latin typeface="Calibri" charset="0"/>
              <a:cs typeface="Calibri" charset="0"/>
            </a:endParaRPr>
          </a:p>
          <a:p>
            <a:pPr marL="177800" lvl="0" indent="-165100">
              <a:buClr>
                <a:srgbClr val="EE4639"/>
              </a:buClr>
              <a:buSzPts val="1400"/>
              <a:buFont typeface="Arial" charset="0"/>
              <a:buChar char="•"/>
              <a:tabLst>
                <a:tab pos="120650" algn="l"/>
              </a:tabLst>
            </a:pPr>
            <a:endParaRPr lang="es-ES" spc="-10" dirty="0">
              <a:solidFill>
                <a:srgbClr val="262626"/>
              </a:solidFill>
              <a:latin typeface="Calibri" charset="0"/>
              <a:cs typeface="Calibri" charset="0"/>
              <a:sym typeface="Calibri"/>
            </a:endParaRPr>
          </a:p>
          <a:p>
            <a:pPr marL="177800" lvl="0" indent="-165100">
              <a:buClr>
                <a:srgbClr val="EE4639"/>
              </a:buClr>
              <a:buSzPts val="1400"/>
              <a:buFont typeface="Arial" charset="0"/>
              <a:buChar char="•"/>
              <a:tabLst>
                <a:tab pos="120650" algn="l"/>
              </a:tabLst>
            </a:pPr>
            <a:r>
              <a:rPr lang="es-ES" spc="-10" dirty="0" err="1">
                <a:solidFill>
                  <a:srgbClr val="262626"/>
                </a:solidFill>
                <a:latin typeface="Calibri" charset="0"/>
                <a:cs typeface="Calibri" charset="0"/>
                <a:sym typeface="Calibri"/>
              </a:rPr>
              <a:t>SpaceX</a:t>
            </a:r>
            <a:r>
              <a:rPr lang="es-ES" spc="-10" dirty="0">
                <a:solidFill>
                  <a:srgbClr val="262626"/>
                </a:solidFill>
                <a:latin typeface="Calibri" charset="0"/>
                <a:cs typeface="Calibri" charset="0"/>
                <a:sym typeface="Calibri"/>
              </a:rPr>
              <a:t>, por su parte, ha llevado la exploración espacial a nuevas alturas, con su enfoque en la reutilización de cohetes y la ambiciosa meta de colonizar Marte. </a:t>
            </a:r>
            <a:endParaRPr lang="es-ES" spc="-10" dirty="0">
              <a:solidFill>
                <a:srgbClr val="262626"/>
              </a:solidFill>
              <a:latin typeface="Calibri" charset="0"/>
              <a:cs typeface="Calibri" charset="0"/>
            </a:endParaRPr>
          </a:p>
          <a:p>
            <a:pPr marL="177800" lvl="0" indent="-165100">
              <a:buClr>
                <a:srgbClr val="EE4639"/>
              </a:buClr>
              <a:buSzPts val="1400"/>
              <a:buFont typeface="Arial" charset="0"/>
              <a:buChar char="•"/>
              <a:tabLst>
                <a:tab pos="120650" algn="l"/>
              </a:tabLst>
            </a:pPr>
            <a:endParaRPr lang="es-ES" spc="-10" dirty="0">
              <a:solidFill>
                <a:srgbClr val="262626"/>
              </a:solidFill>
              <a:latin typeface="Calibri" charset="0"/>
              <a:cs typeface="Calibri" charset="0"/>
              <a:sym typeface="Calibri"/>
            </a:endParaRPr>
          </a:p>
          <a:p>
            <a:pPr marL="177800" lvl="0" indent="-165100">
              <a:buClr>
                <a:srgbClr val="EE4639"/>
              </a:buClr>
              <a:buSzPts val="1400"/>
              <a:buFont typeface="Arial" charset="0"/>
              <a:buChar char="•"/>
              <a:tabLst>
                <a:tab pos="120650" algn="l"/>
              </a:tabLst>
            </a:pPr>
            <a:r>
              <a:rPr lang="es-ES" spc="-10" dirty="0" err="1">
                <a:solidFill>
                  <a:srgbClr val="262626"/>
                </a:solidFill>
                <a:latin typeface="Calibri" charset="0"/>
                <a:cs typeface="Calibri" charset="0"/>
                <a:sym typeface="Calibri"/>
              </a:rPr>
              <a:t>Shein</a:t>
            </a:r>
            <a:r>
              <a:rPr lang="es-ES" spc="-10" dirty="0">
                <a:solidFill>
                  <a:srgbClr val="262626"/>
                </a:solidFill>
                <a:latin typeface="Calibri" charset="0"/>
                <a:cs typeface="Calibri" charset="0"/>
                <a:sym typeface="Calibri"/>
              </a:rPr>
              <a:t> ha cambiado el panorama de la moda rápida con su modelo de producción ágil y enfoque centrado en datos, permitiendo a los consumidores acceder a las últimas tendencias a precios asequibles.</a:t>
            </a:r>
            <a:endParaRPr lang="es-ES" spc="-10" dirty="0">
              <a:solidFill>
                <a:srgbClr val="262626"/>
              </a:solidFill>
              <a:latin typeface="Calibri" charset="0"/>
              <a:cs typeface="Calibri" charset="0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A1C2F0FA-8F60-4D4C-BEA7-12B704B4F5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839" y="954885"/>
            <a:ext cx="117851" cy="121369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F9165EC8-EA5E-3B4C-93CB-44C4CC885D08}"/>
              </a:ext>
            </a:extLst>
          </p:cNvPr>
          <p:cNvSpPr/>
          <p:nvPr/>
        </p:nvSpPr>
        <p:spPr>
          <a:xfrm>
            <a:off x="8133347" y="163629"/>
            <a:ext cx="808522" cy="7547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>
              <a:latin typeface="Calibri" panose="020F0502020204030204" pitchFamily="34" charset="0"/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48B8B912-F8B9-D348-8231-011ACD5C40E6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4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6661" y="3052731"/>
            <a:ext cx="1689027" cy="2181257"/>
          </a:xfrm>
          <a:prstGeom prst="rect">
            <a:avLst/>
          </a:prstGeom>
        </p:spPr>
      </p:pic>
      <p:sp>
        <p:nvSpPr>
          <p:cNvPr id="11" name="Rectángulo 10">
            <a:extLst>
              <a:ext uri="{FF2B5EF4-FFF2-40B4-BE49-F238E27FC236}">
                <a16:creationId xmlns:a16="http://schemas.microsoft.com/office/drawing/2014/main" id="{DB206FAC-406E-3946-BAE7-54724C68E9E7}"/>
              </a:ext>
            </a:extLst>
          </p:cNvPr>
          <p:cNvSpPr/>
          <p:nvPr/>
        </p:nvSpPr>
        <p:spPr>
          <a:xfrm>
            <a:off x="301556" y="5321030"/>
            <a:ext cx="8453337" cy="2918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>
              <a:latin typeface="Calibri" panose="020F0502020204030204" pitchFamily="34" charset="0"/>
            </a:endParaRPr>
          </a:p>
        </p:txBody>
      </p:sp>
      <p:sp>
        <p:nvSpPr>
          <p:cNvPr id="15" name="Rectangle 5">
            <a:extLst>
              <a:ext uri="{FF2B5EF4-FFF2-40B4-BE49-F238E27FC236}">
                <a16:creationId xmlns:a16="http://schemas.microsoft.com/office/drawing/2014/main" id="{D5C92624-BBDF-5A4B-B9CC-D23AB5B2A5AC}"/>
              </a:ext>
            </a:extLst>
          </p:cNvPr>
          <p:cNvSpPr/>
          <p:nvPr/>
        </p:nvSpPr>
        <p:spPr>
          <a:xfrm>
            <a:off x="503238" y="376836"/>
            <a:ext cx="2430462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s-PE" sz="10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INTRODUCCIÓN 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28" descr="STRIPE: una pasarela de pagos internacional a considerar"/>
          <p:cNvPicPr preferRelativeResize="0"/>
          <p:nvPr/>
        </p:nvPicPr>
        <p:blipFill rotWithShape="1">
          <a:blip r:embed="rId3">
            <a:alphaModFix/>
          </a:blip>
          <a:srcRect l="23810" r="10000" b="9205"/>
          <a:stretch/>
        </p:blipFill>
        <p:spPr>
          <a:xfrm>
            <a:off x="4751388" y="1348985"/>
            <a:ext cx="3939356" cy="250578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5">
            <a:extLst>
              <a:ext uri="{FF2B5EF4-FFF2-40B4-BE49-F238E27FC236}">
                <a16:creationId xmlns:a16="http://schemas.microsoft.com/office/drawing/2014/main" id="{7062F17C-0ECE-6D4A-91C4-04228C4E260F}"/>
              </a:ext>
            </a:extLst>
          </p:cNvPr>
          <p:cNvSpPr/>
          <p:nvPr/>
        </p:nvSpPr>
        <p:spPr>
          <a:xfrm>
            <a:off x="503237" y="376232"/>
            <a:ext cx="3889376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s-ES" sz="10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STRIPE</a:t>
            </a:r>
            <a:endParaRPr lang="es-PE" sz="100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Google Shape;205;p22">
            <a:extLst>
              <a:ext uri="{FF2B5EF4-FFF2-40B4-BE49-F238E27FC236}">
                <a16:creationId xmlns:a16="http://schemas.microsoft.com/office/drawing/2014/main" id="{17DD9339-EFB5-E041-B78B-4509CC9EC356}"/>
              </a:ext>
            </a:extLst>
          </p:cNvPr>
          <p:cNvSpPr txBox="1"/>
          <p:nvPr/>
        </p:nvSpPr>
        <p:spPr>
          <a:xfrm>
            <a:off x="503237" y="925687"/>
            <a:ext cx="3889376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1725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b="1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Crecimiento rápido</a:t>
            </a:r>
            <a:endParaRPr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35D82290-852D-0D4C-B367-46AA55BDBA3D}"/>
              </a:ext>
            </a:extLst>
          </p:cNvPr>
          <p:cNvSpPr/>
          <p:nvPr/>
        </p:nvSpPr>
        <p:spPr>
          <a:xfrm>
            <a:off x="793980" y="1339213"/>
            <a:ext cx="3658737" cy="86177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1725" marR="0" lvl="0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</a:pPr>
            <a:r>
              <a:rPr lang="es-ES" b="1" dirty="0">
                <a:solidFill>
                  <a:srgbClr val="EE4639"/>
                </a:solidFill>
                <a:latin typeface="Calibri" charset="0"/>
                <a:cs typeface="Calibri" charset="0"/>
                <a:sym typeface="Calibri"/>
              </a:rPr>
              <a:t>EXPANSIÓN GLOBAL: </a:t>
            </a:r>
          </a:p>
          <a:p>
            <a:pPr marL="11725" marR="0" lvl="0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</a:pPr>
            <a:r>
              <a:rPr lang="es-ES" dirty="0" err="1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Stripe</a:t>
            </a:r>
            <a:r>
              <a:rPr lang="es-ES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 ha expandido sus servicios a más de 40 países, facilitando el comercio transfronterizo y </a:t>
            </a:r>
            <a:br>
              <a:rPr lang="es-ES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s-ES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el crecimiento de negocios globales.</a:t>
            </a:r>
            <a:endParaRPr lang="es-ES" dirty="0"/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72BE697C-B608-9C4A-B895-E007D119F936}"/>
              </a:ext>
            </a:extLst>
          </p:cNvPr>
          <p:cNvCxnSpPr>
            <a:cxnSpLocks/>
          </p:cNvCxnSpPr>
          <p:nvPr/>
        </p:nvCxnSpPr>
        <p:spPr>
          <a:xfrm>
            <a:off x="579579" y="1542083"/>
            <a:ext cx="0" cy="819454"/>
          </a:xfrm>
          <a:prstGeom prst="line">
            <a:avLst/>
          </a:prstGeom>
          <a:ln w="12700">
            <a:solidFill>
              <a:srgbClr val="EE46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ángulo 8">
            <a:extLst>
              <a:ext uri="{FF2B5EF4-FFF2-40B4-BE49-F238E27FC236}">
                <a16:creationId xmlns:a16="http://schemas.microsoft.com/office/drawing/2014/main" id="{E8FD2F70-A12C-3041-8FDA-D6DB74510573}"/>
              </a:ext>
            </a:extLst>
          </p:cNvPr>
          <p:cNvSpPr/>
          <p:nvPr/>
        </p:nvSpPr>
        <p:spPr>
          <a:xfrm>
            <a:off x="793981" y="2345635"/>
            <a:ext cx="3598632" cy="86177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1725">
              <a:buClr>
                <a:srgbClr val="262626"/>
              </a:buClr>
              <a:buSzPts val="1600"/>
            </a:pPr>
            <a:r>
              <a:rPr lang="es-ES" b="1" dirty="0">
                <a:solidFill>
                  <a:srgbClr val="EE4639"/>
                </a:solidFill>
                <a:latin typeface="Calibri" charset="0"/>
                <a:cs typeface="Calibri" charset="0"/>
                <a:sym typeface="Calibri"/>
              </a:rPr>
              <a:t>AUMENTO DE CLIENTES: </a:t>
            </a:r>
          </a:p>
          <a:p>
            <a:pPr marL="11725" marR="0" lvl="0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</a:pPr>
            <a:r>
              <a:rPr lang="es-ES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Ha atraído a millones de empresas, desde </a:t>
            </a:r>
            <a:r>
              <a:rPr lang="es-ES" dirty="0" err="1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startups</a:t>
            </a:r>
            <a:r>
              <a:rPr lang="es-ES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 hasta grandes corporaciones como Amazon, Google, </a:t>
            </a:r>
            <a:r>
              <a:rPr lang="es-ES" dirty="0" err="1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Shopify</a:t>
            </a:r>
            <a:r>
              <a:rPr lang="es-ES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 y muchas otras.</a:t>
            </a:r>
            <a:endParaRPr lang="es-ES" dirty="0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C97435B1-CB0A-2C46-892B-8A9752510715}"/>
              </a:ext>
            </a:extLst>
          </p:cNvPr>
          <p:cNvSpPr/>
          <p:nvPr/>
        </p:nvSpPr>
        <p:spPr>
          <a:xfrm>
            <a:off x="793981" y="3451953"/>
            <a:ext cx="3539478" cy="12926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1725" marR="0" lvl="0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</a:pPr>
            <a:r>
              <a:rPr lang="es-ES" b="1" dirty="0">
                <a:solidFill>
                  <a:srgbClr val="EE4639"/>
                </a:solidFill>
                <a:latin typeface="Calibri" charset="0"/>
                <a:cs typeface="Calibri" charset="0"/>
                <a:sym typeface="Calibri"/>
              </a:rPr>
              <a:t>DIVERSIFICACIÓN DE PRODUCTOS:</a:t>
            </a:r>
            <a:r>
              <a:rPr lang="es-ES" b="1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pPr marL="11725" marR="0" lvl="0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</a:pPr>
            <a:r>
              <a:rPr lang="es-ES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Además de pagos en línea, </a:t>
            </a:r>
            <a:r>
              <a:rPr lang="es-ES" dirty="0" err="1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Stripe</a:t>
            </a:r>
            <a:r>
              <a:rPr lang="es-ES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 ha lanzado productos adicionales como facturación recurrente, prevención de fraudes, y servicios de emisión de tarjetas, diversificando sus fuentes de ingresos.</a:t>
            </a:r>
            <a:endParaRPr lang="es-ES" dirty="0"/>
          </a:p>
        </p:txBody>
      </p:sp>
      <p:sp>
        <p:nvSpPr>
          <p:cNvPr id="11" name="Más 10">
            <a:extLst>
              <a:ext uri="{FF2B5EF4-FFF2-40B4-BE49-F238E27FC236}">
                <a16:creationId xmlns:a16="http://schemas.microsoft.com/office/drawing/2014/main" id="{60955948-D2F8-7A46-B21E-5269838A0396}"/>
              </a:ext>
            </a:extLst>
          </p:cNvPr>
          <p:cNvSpPr/>
          <p:nvPr/>
        </p:nvSpPr>
        <p:spPr>
          <a:xfrm>
            <a:off x="503237" y="1348985"/>
            <a:ext cx="152683" cy="152683"/>
          </a:xfrm>
          <a:prstGeom prst="mathPlus">
            <a:avLst>
              <a:gd name="adj1" fmla="val 15202"/>
            </a:avLst>
          </a:prstGeom>
          <a:solidFill>
            <a:srgbClr val="EE46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>
              <a:latin typeface="Calibri" panose="020F0502020204030204" pitchFamily="34" charset="0"/>
            </a:endParaRPr>
          </a:p>
        </p:txBody>
      </p:sp>
      <p:sp>
        <p:nvSpPr>
          <p:cNvPr id="12" name="Más 11">
            <a:extLst>
              <a:ext uri="{FF2B5EF4-FFF2-40B4-BE49-F238E27FC236}">
                <a16:creationId xmlns:a16="http://schemas.microsoft.com/office/drawing/2014/main" id="{A75CBC90-1359-FD43-851D-1B9B7F98722D}"/>
              </a:ext>
            </a:extLst>
          </p:cNvPr>
          <p:cNvSpPr/>
          <p:nvPr/>
        </p:nvSpPr>
        <p:spPr>
          <a:xfrm>
            <a:off x="503237" y="2392543"/>
            <a:ext cx="152683" cy="152683"/>
          </a:xfrm>
          <a:prstGeom prst="mathPlus">
            <a:avLst>
              <a:gd name="adj1" fmla="val 15202"/>
            </a:avLst>
          </a:prstGeom>
          <a:solidFill>
            <a:srgbClr val="EE46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>
              <a:latin typeface="Calibri" panose="020F0502020204030204" pitchFamily="34" charset="0"/>
            </a:endParaRPr>
          </a:p>
        </p:txBody>
      </p: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BBD6609F-AD2B-3B48-95F1-C9871061BA89}"/>
              </a:ext>
            </a:extLst>
          </p:cNvPr>
          <p:cNvCxnSpPr>
            <a:cxnSpLocks/>
          </p:cNvCxnSpPr>
          <p:nvPr/>
        </p:nvCxnSpPr>
        <p:spPr>
          <a:xfrm>
            <a:off x="579579" y="2550206"/>
            <a:ext cx="0" cy="876806"/>
          </a:xfrm>
          <a:prstGeom prst="line">
            <a:avLst/>
          </a:prstGeom>
          <a:ln w="12700">
            <a:solidFill>
              <a:srgbClr val="EE46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Más 13">
            <a:extLst>
              <a:ext uri="{FF2B5EF4-FFF2-40B4-BE49-F238E27FC236}">
                <a16:creationId xmlns:a16="http://schemas.microsoft.com/office/drawing/2014/main" id="{8AA99069-8D3A-C149-B11D-F641BE00DFEE}"/>
              </a:ext>
            </a:extLst>
          </p:cNvPr>
          <p:cNvSpPr/>
          <p:nvPr/>
        </p:nvSpPr>
        <p:spPr>
          <a:xfrm>
            <a:off x="503237" y="3465127"/>
            <a:ext cx="152683" cy="152683"/>
          </a:xfrm>
          <a:prstGeom prst="mathPlus">
            <a:avLst>
              <a:gd name="adj1" fmla="val 15202"/>
            </a:avLst>
          </a:prstGeom>
          <a:solidFill>
            <a:srgbClr val="EE46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9"/>
          <p:cNvSpPr txBox="1"/>
          <p:nvPr/>
        </p:nvSpPr>
        <p:spPr>
          <a:xfrm>
            <a:off x="497778" y="912813"/>
            <a:ext cx="3889376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1725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b="1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Tecnología y Escalabilidad</a:t>
            </a:r>
            <a:endParaRPr dirty="0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7B44BD4A-16C2-7845-BCE7-B8682F6DC43F}"/>
              </a:ext>
            </a:extLst>
          </p:cNvPr>
          <p:cNvSpPr/>
          <p:nvPr/>
        </p:nvSpPr>
        <p:spPr>
          <a:xfrm>
            <a:off x="503237" y="376232"/>
            <a:ext cx="3889376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s-ES" sz="10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STRIPE</a:t>
            </a:r>
            <a:endParaRPr lang="es-PE" sz="100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5" name="Grupo 4">
            <a:extLst>
              <a:ext uri="{FF2B5EF4-FFF2-40B4-BE49-F238E27FC236}">
                <a16:creationId xmlns:a16="http://schemas.microsoft.com/office/drawing/2014/main" id="{50989985-F92A-4641-81C4-57B94374A520}"/>
              </a:ext>
            </a:extLst>
          </p:cNvPr>
          <p:cNvGrpSpPr/>
          <p:nvPr/>
        </p:nvGrpSpPr>
        <p:grpSpPr>
          <a:xfrm>
            <a:off x="6515642" y="1489692"/>
            <a:ext cx="2168531" cy="2912862"/>
            <a:chOff x="4432401" y="1731433"/>
            <a:chExt cx="2168531" cy="2912862"/>
          </a:xfrm>
        </p:grpSpPr>
        <p:sp>
          <p:nvSpPr>
            <p:cNvPr id="6" name="Google Shape;332;p23">
              <a:extLst>
                <a:ext uri="{FF2B5EF4-FFF2-40B4-BE49-F238E27FC236}">
                  <a16:creationId xmlns:a16="http://schemas.microsoft.com/office/drawing/2014/main" id="{9030098B-AEAE-284D-BB03-20C99CC52491}"/>
                </a:ext>
              </a:extLst>
            </p:cNvPr>
            <p:cNvSpPr/>
            <p:nvPr/>
          </p:nvSpPr>
          <p:spPr>
            <a:xfrm>
              <a:off x="4637916" y="1731433"/>
              <a:ext cx="1963016" cy="479091"/>
            </a:xfrm>
            <a:prstGeom prst="roundRect">
              <a:avLst>
                <a:gd name="adj" fmla="val 18326"/>
              </a:avLst>
            </a:prstGeom>
            <a:solidFill>
              <a:srgbClr val="FE782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s-ES" sz="12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INNOVACIÓN </a:t>
              </a:r>
              <a:br>
                <a:rPr lang="es-ES" sz="12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</a:br>
              <a:r>
                <a:rPr lang="es-ES" sz="12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CONTINUA:</a:t>
              </a:r>
              <a:endParaRPr lang="es-ES" sz="1200" b="1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334;p23">
              <a:extLst>
                <a:ext uri="{FF2B5EF4-FFF2-40B4-BE49-F238E27FC236}">
                  <a16:creationId xmlns:a16="http://schemas.microsoft.com/office/drawing/2014/main" id="{B44B7CFE-D7B0-A343-8186-062F1F0436A1}"/>
                </a:ext>
              </a:extLst>
            </p:cNvPr>
            <p:cNvSpPr/>
            <p:nvPr/>
          </p:nvSpPr>
          <p:spPr>
            <a:xfrm>
              <a:off x="4637916" y="2280853"/>
              <a:ext cx="1963016" cy="2363442"/>
            </a:xfrm>
            <a:prstGeom prst="roundRect">
              <a:avLst>
                <a:gd name="adj" fmla="val 3247"/>
              </a:avLst>
            </a:prstGeom>
            <a:solidFill>
              <a:srgbClr val="FFD7C1"/>
            </a:solidFill>
            <a:ln>
              <a:noFill/>
            </a:ln>
          </p:spPr>
          <p:txBody>
            <a:bodyPr spcFirstLastPara="1" wrap="square" lIns="108000" tIns="108000" rIns="108000" bIns="45700" anchor="t" anchorCtr="0">
              <a:noAutofit/>
            </a:bodyPr>
            <a:lstStyle/>
            <a:p>
              <a:pPr marL="138113" lvl="1" indent="-128588">
                <a:spcBef>
                  <a:spcPct val="0"/>
                </a:spcBef>
                <a:spcAft>
                  <a:spcPts val="600"/>
                </a:spcAft>
                <a:buClr>
                  <a:srgbClr val="FE7828"/>
                </a:buClr>
                <a:buSzPct val="100000"/>
                <a:buFont typeface="Arial" panose="020B0604020202020204" pitchFamily="34" charset="0"/>
                <a:buChar char="•"/>
                <a:tabLst>
                  <a:tab pos="3228975" algn="l"/>
                </a:tabLst>
              </a:pPr>
              <a:r>
                <a:rPr lang="es-ES" sz="1300" dirty="0" err="1">
                  <a:solidFill>
                    <a:schemeClr val="tx1"/>
                  </a:solidFill>
                  <a:latin typeface="Calibri"/>
                  <a:cs typeface="Calibri"/>
                  <a:sym typeface="Calibri"/>
                </a:rPr>
                <a:t>Stripe</a:t>
              </a:r>
              <a:r>
                <a:rPr lang="es-ES" sz="1300" dirty="0">
                  <a:solidFill>
                    <a:schemeClr val="tx1"/>
                  </a:solidFill>
                  <a:latin typeface="Calibri"/>
                  <a:cs typeface="Calibri"/>
                  <a:sym typeface="Calibri"/>
                </a:rPr>
                <a:t> invierte constantemente en mejorar su tecnología, incluyendo aprendizaje automático para prevención de fraude y análisis de datos para optimizar operaciones.</a:t>
              </a:r>
              <a:endParaRPr lang="es-ES" sz="1300" dirty="0">
                <a:solidFill>
                  <a:schemeClr val="tx1"/>
                </a:solidFill>
                <a:latin typeface="Calibri"/>
                <a:cs typeface="Calibri"/>
              </a:endParaRPr>
            </a:p>
          </p:txBody>
        </p:sp>
        <p:grpSp>
          <p:nvGrpSpPr>
            <p:cNvPr id="8" name="Agrupar 4">
              <a:extLst>
                <a:ext uri="{FF2B5EF4-FFF2-40B4-BE49-F238E27FC236}">
                  <a16:creationId xmlns:a16="http://schemas.microsoft.com/office/drawing/2014/main" id="{F5375899-610F-BB4A-B7D2-E227BF0F8F72}"/>
                </a:ext>
              </a:extLst>
            </p:cNvPr>
            <p:cNvGrpSpPr/>
            <p:nvPr/>
          </p:nvGrpSpPr>
          <p:grpSpPr>
            <a:xfrm>
              <a:off x="4432401" y="1777935"/>
              <a:ext cx="439377" cy="386160"/>
              <a:chOff x="5892512" y="2805541"/>
              <a:chExt cx="459474" cy="403823"/>
            </a:xfrm>
          </p:grpSpPr>
          <p:sp>
            <p:nvSpPr>
              <p:cNvPr id="9" name="Elipse 8">
                <a:extLst>
                  <a:ext uri="{FF2B5EF4-FFF2-40B4-BE49-F238E27FC236}">
                    <a16:creationId xmlns:a16="http://schemas.microsoft.com/office/drawing/2014/main" id="{94B70A2D-DA1B-DB4C-BA5E-E3B3415DEC72}"/>
                  </a:ext>
                </a:extLst>
              </p:cNvPr>
              <p:cNvSpPr/>
              <p:nvPr/>
            </p:nvSpPr>
            <p:spPr>
              <a:xfrm>
                <a:off x="5956277" y="2824919"/>
                <a:ext cx="395709" cy="376075"/>
              </a:xfrm>
              <a:prstGeom prst="ellipse">
                <a:avLst/>
              </a:prstGeom>
              <a:solidFill>
                <a:srgbClr val="B9592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sz="1200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10" name="Elipse 9">
                <a:extLst>
                  <a:ext uri="{FF2B5EF4-FFF2-40B4-BE49-F238E27FC236}">
                    <a16:creationId xmlns:a16="http://schemas.microsoft.com/office/drawing/2014/main" id="{1EABBC19-0238-6C4A-95CE-04BBBD9868D0}"/>
                  </a:ext>
                </a:extLst>
              </p:cNvPr>
              <p:cNvSpPr/>
              <p:nvPr/>
            </p:nvSpPr>
            <p:spPr>
              <a:xfrm>
                <a:off x="5892512" y="2805541"/>
                <a:ext cx="424906" cy="40382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sz="1200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11" name="Triángulo 10">
                <a:extLst>
                  <a:ext uri="{FF2B5EF4-FFF2-40B4-BE49-F238E27FC236}">
                    <a16:creationId xmlns:a16="http://schemas.microsoft.com/office/drawing/2014/main" id="{D16FB03A-0992-F24B-8E04-336EF118F70B}"/>
                  </a:ext>
                </a:extLst>
              </p:cNvPr>
              <p:cNvSpPr/>
              <p:nvPr/>
            </p:nvSpPr>
            <p:spPr>
              <a:xfrm rot="5400000">
                <a:off x="6076285" y="2946262"/>
                <a:ext cx="186870" cy="122381"/>
              </a:xfrm>
              <a:prstGeom prst="triangle">
                <a:avLst/>
              </a:prstGeom>
              <a:solidFill>
                <a:srgbClr val="FE782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sz="1200" dirty="0">
                  <a:latin typeface="Calibri" panose="020F0502020204030204" pitchFamily="34" charset="0"/>
                </a:endParaRPr>
              </a:p>
            </p:txBody>
          </p:sp>
        </p:grpSp>
      </p:grpSp>
      <p:grpSp>
        <p:nvGrpSpPr>
          <p:cNvPr id="12" name="Grupo 11">
            <a:extLst>
              <a:ext uri="{FF2B5EF4-FFF2-40B4-BE49-F238E27FC236}">
                <a16:creationId xmlns:a16="http://schemas.microsoft.com/office/drawing/2014/main" id="{01B3030B-360B-6C42-A78A-21BFA34E415C}"/>
              </a:ext>
            </a:extLst>
          </p:cNvPr>
          <p:cNvGrpSpPr/>
          <p:nvPr/>
        </p:nvGrpSpPr>
        <p:grpSpPr>
          <a:xfrm>
            <a:off x="4432401" y="1489692"/>
            <a:ext cx="2168531" cy="2912862"/>
            <a:chOff x="4432401" y="1731433"/>
            <a:chExt cx="2168531" cy="2912862"/>
          </a:xfrm>
        </p:grpSpPr>
        <p:sp>
          <p:nvSpPr>
            <p:cNvPr id="13" name="Google Shape;332;p23">
              <a:extLst>
                <a:ext uri="{FF2B5EF4-FFF2-40B4-BE49-F238E27FC236}">
                  <a16:creationId xmlns:a16="http://schemas.microsoft.com/office/drawing/2014/main" id="{74169D61-875B-1A4F-B080-D617FD38AC9B}"/>
                </a:ext>
              </a:extLst>
            </p:cNvPr>
            <p:cNvSpPr/>
            <p:nvPr/>
          </p:nvSpPr>
          <p:spPr>
            <a:xfrm>
              <a:off x="4637916" y="1731433"/>
              <a:ext cx="1963016" cy="479091"/>
            </a:xfrm>
            <a:prstGeom prst="roundRect">
              <a:avLst>
                <a:gd name="adj" fmla="val 18326"/>
              </a:avLst>
            </a:prstGeom>
            <a:solidFill>
              <a:srgbClr val="7150A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s-ES" sz="13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ESCALABILIDAD </a:t>
              </a:r>
              <a:br>
                <a:rPr lang="es-ES" sz="13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</a:br>
              <a:r>
                <a:rPr lang="es-ES" sz="13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GLOBAL:</a:t>
              </a:r>
              <a:endParaRPr lang="es-ES" sz="1300" b="1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334;p23">
              <a:extLst>
                <a:ext uri="{FF2B5EF4-FFF2-40B4-BE49-F238E27FC236}">
                  <a16:creationId xmlns:a16="http://schemas.microsoft.com/office/drawing/2014/main" id="{4B964D47-942A-A140-8792-6775F8E089E1}"/>
                </a:ext>
              </a:extLst>
            </p:cNvPr>
            <p:cNvSpPr/>
            <p:nvPr/>
          </p:nvSpPr>
          <p:spPr>
            <a:xfrm>
              <a:off x="4637916" y="2280853"/>
              <a:ext cx="1963016" cy="2363442"/>
            </a:xfrm>
            <a:prstGeom prst="roundRect">
              <a:avLst>
                <a:gd name="adj" fmla="val 3247"/>
              </a:avLst>
            </a:prstGeom>
            <a:solidFill>
              <a:srgbClr val="E3DCED"/>
            </a:solidFill>
            <a:ln>
              <a:noFill/>
            </a:ln>
          </p:spPr>
          <p:txBody>
            <a:bodyPr spcFirstLastPara="1" wrap="square" lIns="108000" tIns="108000" rIns="108000" bIns="45700" anchor="t" anchorCtr="0">
              <a:noAutofit/>
            </a:bodyPr>
            <a:lstStyle/>
            <a:p>
              <a:pPr marL="138113" lvl="1" indent="-128588">
                <a:spcBef>
                  <a:spcPct val="0"/>
                </a:spcBef>
                <a:spcAft>
                  <a:spcPts val="600"/>
                </a:spcAft>
                <a:buClr>
                  <a:srgbClr val="7150A0"/>
                </a:buClr>
                <a:buSzPct val="100000"/>
                <a:buFont typeface="Arial" panose="020B0604020202020204" pitchFamily="34" charset="0"/>
                <a:buChar char="•"/>
                <a:tabLst>
                  <a:tab pos="3228975" algn="l"/>
                </a:tabLst>
              </a:pPr>
              <a:r>
                <a:rPr lang="es-ES" sz="1300" dirty="0">
                  <a:solidFill>
                    <a:schemeClr val="tx1"/>
                  </a:solidFill>
                  <a:latin typeface="Calibri"/>
                  <a:cs typeface="Calibri"/>
                  <a:sym typeface="Calibri"/>
                </a:rPr>
                <a:t>Diseñada para soportar transacciones a escala global, soporta múltiples monedas y métodos de pago locales, permitiendo a las empresas operar en diferentes mercados con facilidad.</a:t>
              </a:r>
              <a:endParaRPr lang="es-ES" sz="1300" dirty="0">
                <a:solidFill>
                  <a:schemeClr val="tx1"/>
                </a:solidFill>
                <a:latin typeface="Calibri"/>
                <a:cs typeface="Calibri"/>
              </a:endParaRPr>
            </a:p>
          </p:txBody>
        </p:sp>
        <p:grpSp>
          <p:nvGrpSpPr>
            <p:cNvPr id="15" name="Agrupar 4">
              <a:extLst>
                <a:ext uri="{FF2B5EF4-FFF2-40B4-BE49-F238E27FC236}">
                  <a16:creationId xmlns:a16="http://schemas.microsoft.com/office/drawing/2014/main" id="{63E39546-66BD-AC4D-9039-00985DEDA7D6}"/>
                </a:ext>
              </a:extLst>
            </p:cNvPr>
            <p:cNvGrpSpPr/>
            <p:nvPr/>
          </p:nvGrpSpPr>
          <p:grpSpPr>
            <a:xfrm>
              <a:off x="4432401" y="1777935"/>
              <a:ext cx="439377" cy="386160"/>
              <a:chOff x="5892512" y="2805541"/>
              <a:chExt cx="459474" cy="403823"/>
            </a:xfrm>
          </p:grpSpPr>
          <p:sp>
            <p:nvSpPr>
              <p:cNvPr id="16" name="Elipse 15">
                <a:extLst>
                  <a:ext uri="{FF2B5EF4-FFF2-40B4-BE49-F238E27FC236}">
                    <a16:creationId xmlns:a16="http://schemas.microsoft.com/office/drawing/2014/main" id="{CD11E6D0-994B-CC40-8189-322959D4CFF5}"/>
                  </a:ext>
                </a:extLst>
              </p:cNvPr>
              <p:cNvSpPr/>
              <p:nvPr/>
            </p:nvSpPr>
            <p:spPr>
              <a:xfrm>
                <a:off x="5956277" y="2824919"/>
                <a:ext cx="395709" cy="376075"/>
              </a:xfrm>
              <a:prstGeom prst="ellipse">
                <a:avLst/>
              </a:prstGeom>
              <a:solidFill>
                <a:srgbClr val="593E7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sz="1300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17" name="Elipse 16">
                <a:extLst>
                  <a:ext uri="{FF2B5EF4-FFF2-40B4-BE49-F238E27FC236}">
                    <a16:creationId xmlns:a16="http://schemas.microsoft.com/office/drawing/2014/main" id="{57711064-7000-D044-897A-B2E1E336B4C7}"/>
                  </a:ext>
                </a:extLst>
              </p:cNvPr>
              <p:cNvSpPr/>
              <p:nvPr/>
            </p:nvSpPr>
            <p:spPr>
              <a:xfrm>
                <a:off x="5892512" y="2805541"/>
                <a:ext cx="424906" cy="40382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sz="1300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18" name="Triángulo 17">
                <a:extLst>
                  <a:ext uri="{FF2B5EF4-FFF2-40B4-BE49-F238E27FC236}">
                    <a16:creationId xmlns:a16="http://schemas.microsoft.com/office/drawing/2014/main" id="{EF8FF894-3D63-7E42-86C4-189003EF7005}"/>
                  </a:ext>
                </a:extLst>
              </p:cNvPr>
              <p:cNvSpPr/>
              <p:nvPr/>
            </p:nvSpPr>
            <p:spPr>
              <a:xfrm rot="5400000">
                <a:off x="6076285" y="2946262"/>
                <a:ext cx="186870" cy="122381"/>
              </a:xfrm>
              <a:prstGeom prst="triangle">
                <a:avLst/>
              </a:prstGeom>
              <a:solidFill>
                <a:srgbClr val="715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sz="1300" dirty="0">
                  <a:latin typeface="Calibri" panose="020F0502020204030204" pitchFamily="34" charset="0"/>
                </a:endParaRPr>
              </a:p>
            </p:txBody>
          </p:sp>
        </p:grpSp>
      </p:grpSp>
      <p:sp>
        <p:nvSpPr>
          <p:cNvPr id="19" name="Google Shape;332;p23">
            <a:extLst>
              <a:ext uri="{FF2B5EF4-FFF2-40B4-BE49-F238E27FC236}">
                <a16:creationId xmlns:a16="http://schemas.microsoft.com/office/drawing/2014/main" id="{1864D8B7-FADB-A64D-B622-3A05BAB3EF5E}"/>
              </a:ext>
            </a:extLst>
          </p:cNvPr>
          <p:cNvSpPr/>
          <p:nvPr/>
        </p:nvSpPr>
        <p:spPr>
          <a:xfrm>
            <a:off x="2565877" y="1489692"/>
            <a:ext cx="1963115" cy="479091"/>
          </a:xfrm>
          <a:prstGeom prst="roundRect">
            <a:avLst>
              <a:gd name="adj" fmla="val 18326"/>
            </a:avLst>
          </a:prstGeom>
          <a:solidFill>
            <a:srgbClr val="92C14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11430" lvl="0" indent="0" algn="ctr">
              <a:lnSpc>
                <a:spcPct val="90000"/>
              </a:lnSpc>
              <a:spcBef>
                <a:spcPct val="0"/>
              </a:spcBef>
              <a:buSzPts val="2000"/>
              <a:buFont typeface="Arial"/>
              <a:buNone/>
            </a:pPr>
            <a:r>
              <a:rPr lang="es-ES" sz="13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SEGURIDAD Y CUMPLIMIENTO:</a:t>
            </a:r>
          </a:p>
        </p:txBody>
      </p:sp>
      <p:sp>
        <p:nvSpPr>
          <p:cNvPr id="20" name="Google Shape;334;p23">
            <a:extLst>
              <a:ext uri="{FF2B5EF4-FFF2-40B4-BE49-F238E27FC236}">
                <a16:creationId xmlns:a16="http://schemas.microsoft.com/office/drawing/2014/main" id="{B8DD8495-5E04-D847-82C0-BD9A8157925A}"/>
              </a:ext>
            </a:extLst>
          </p:cNvPr>
          <p:cNvSpPr/>
          <p:nvPr/>
        </p:nvSpPr>
        <p:spPr>
          <a:xfrm>
            <a:off x="2565877" y="2039112"/>
            <a:ext cx="1963115" cy="2363442"/>
          </a:xfrm>
          <a:prstGeom prst="roundRect">
            <a:avLst>
              <a:gd name="adj" fmla="val 3247"/>
            </a:avLst>
          </a:prstGeom>
          <a:solidFill>
            <a:srgbClr val="DDEEC7"/>
          </a:solidFill>
          <a:ln>
            <a:noFill/>
          </a:ln>
        </p:spPr>
        <p:txBody>
          <a:bodyPr spcFirstLastPara="1" wrap="square" lIns="108000" tIns="108000" rIns="108000" bIns="45700" anchor="t" anchorCtr="0">
            <a:noAutofit/>
          </a:bodyPr>
          <a:lstStyle/>
          <a:p>
            <a:pPr marL="138113" lvl="1" indent="-128588">
              <a:spcBef>
                <a:spcPct val="0"/>
              </a:spcBef>
              <a:spcAft>
                <a:spcPts val="600"/>
              </a:spcAft>
              <a:buClr>
                <a:srgbClr val="92C14E"/>
              </a:buClr>
              <a:buSzPct val="100000"/>
              <a:buFont typeface="Arial" panose="020B0604020202020204" pitchFamily="34" charset="0"/>
              <a:buChar char="•"/>
              <a:tabLst>
                <a:tab pos="3228975" algn="l"/>
              </a:tabLst>
            </a:pPr>
            <a:r>
              <a:rPr lang="es-ES" sz="1300" dirty="0">
                <a:solidFill>
                  <a:schemeClr val="tx1"/>
                </a:solidFill>
                <a:latin typeface="Calibri"/>
                <a:cs typeface="Calibri"/>
                <a:sym typeface="Calibri"/>
              </a:rPr>
              <a:t>Cumple con los más altos estándares de seguridad (PCI DSS) y proporciona herramientas avanzadas para proteger las transacciones y datos de los clientes.</a:t>
            </a:r>
            <a:endParaRPr lang="es-ES" sz="1300" dirty="0">
              <a:solidFill>
                <a:schemeClr val="tx1"/>
              </a:solidFill>
              <a:latin typeface="Calibri"/>
              <a:cs typeface="Calibri"/>
            </a:endParaRPr>
          </a:p>
        </p:txBody>
      </p:sp>
      <p:grpSp>
        <p:nvGrpSpPr>
          <p:cNvPr id="21" name="Agrupar 4">
            <a:extLst>
              <a:ext uri="{FF2B5EF4-FFF2-40B4-BE49-F238E27FC236}">
                <a16:creationId xmlns:a16="http://schemas.microsoft.com/office/drawing/2014/main" id="{472A9C46-F73D-DD4F-B99A-CADAD9E29909}"/>
              </a:ext>
            </a:extLst>
          </p:cNvPr>
          <p:cNvGrpSpPr/>
          <p:nvPr/>
        </p:nvGrpSpPr>
        <p:grpSpPr>
          <a:xfrm>
            <a:off x="2360363" y="1536194"/>
            <a:ext cx="439377" cy="386160"/>
            <a:chOff x="5892512" y="2805541"/>
            <a:chExt cx="459474" cy="403823"/>
          </a:xfrm>
        </p:grpSpPr>
        <p:sp>
          <p:nvSpPr>
            <p:cNvPr id="22" name="Elipse 21">
              <a:extLst>
                <a:ext uri="{FF2B5EF4-FFF2-40B4-BE49-F238E27FC236}">
                  <a16:creationId xmlns:a16="http://schemas.microsoft.com/office/drawing/2014/main" id="{DB87F71E-2860-AD4F-9A84-BE428AF10AA7}"/>
                </a:ext>
              </a:extLst>
            </p:cNvPr>
            <p:cNvSpPr/>
            <p:nvPr/>
          </p:nvSpPr>
          <p:spPr>
            <a:xfrm>
              <a:off x="5956277" y="2824919"/>
              <a:ext cx="395709" cy="376075"/>
            </a:xfrm>
            <a:prstGeom prst="ellipse">
              <a:avLst/>
            </a:prstGeom>
            <a:solidFill>
              <a:srgbClr val="6A8F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1300" dirty="0">
                <a:latin typeface="Calibri" panose="020F0502020204030204" pitchFamily="34" charset="0"/>
              </a:endParaRPr>
            </a:p>
          </p:txBody>
        </p:sp>
        <p:sp>
          <p:nvSpPr>
            <p:cNvPr id="23" name="Elipse 22">
              <a:extLst>
                <a:ext uri="{FF2B5EF4-FFF2-40B4-BE49-F238E27FC236}">
                  <a16:creationId xmlns:a16="http://schemas.microsoft.com/office/drawing/2014/main" id="{CD45CC2D-F24B-7144-9B94-CFC36BE3E2FF}"/>
                </a:ext>
              </a:extLst>
            </p:cNvPr>
            <p:cNvSpPr/>
            <p:nvPr/>
          </p:nvSpPr>
          <p:spPr>
            <a:xfrm>
              <a:off x="5892512" y="2805541"/>
              <a:ext cx="424906" cy="40382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1300" dirty="0">
                <a:latin typeface="Calibri" panose="020F0502020204030204" pitchFamily="34" charset="0"/>
              </a:endParaRPr>
            </a:p>
          </p:txBody>
        </p:sp>
        <p:sp>
          <p:nvSpPr>
            <p:cNvPr id="24" name="Triángulo 23">
              <a:extLst>
                <a:ext uri="{FF2B5EF4-FFF2-40B4-BE49-F238E27FC236}">
                  <a16:creationId xmlns:a16="http://schemas.microsoft.com/office/drawing/2014/main" id="{A86C83C3-56DD-FD41-BD95-7526356A804C}"/>
                </a:ext>
              </a:extLst>
            </p:cNvPr>
            <p:cNvSpPr/>
            <p:nvPr/>
          </p:nvSpPr>
          <p:spPr>
            <a:xfrm rot="5400000">
              <a:off x="6076285" y="2946262"/>
              <a:ext cx="186870" cy="122381"/>
            </a:xfrm>
            <a:prstGeom prst="triangle">
              <a:avLst/>
            </a:prstGeom>
            <a:solidFill>
              <a:srgbClr val="92C1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1300" dirty="0">
                <a:latin typeface="Calibri" panose="020F0502020204030204" pitchFamily="34" charset="0"/>
              </a:endParaRPr>
            </a:p>
          </p:txBody>
        </p:sp>
      </p:grpSp>
      <p:sp>
        <p:nvSpPr>
          <p:cNvPr id="25" name="Google Shape;332;p23">
            <a:extLst>
              <a:ext uri="{FF2B5EF4-FFF2-40B4-BE49-F238E27FC236}">
                <a16:creationId xmlns:a16="http://schemas.microsoft.com/office/drawing/2014/main" id="{61228D4A-4392-4043-BC59-EB66156FF2B3}"/>
              </a:ext>
            </a:extLst>
          </p:cNvPr>
          <p:cNvSpPr/>
          <p:nvPr/>
        </p:nvSpPr>
        <p:spPr>
          <a:xfrm>
            <a:off x="493838" y="1489692"/>
            <a:ext cx="1963115" cy="479091"/>
          </a:xfrm>
          <a:prstGeom prst="roundRect">
            <a:avLst>
              <a:gd name="adj" fmla="val 18326"/>
            </a:avLst>
          </a:prstGeom>
          <a:solidFill>
            <a:srgbClr val="EE46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11430" lvl="0" indent="0" algn="ctr">
              <a:lnSpc>
                <a:spcPct val="90000"/>
              </a:lnSpc>
              <a:spcBef>
                <a:spcPct val="0"/>
              </a:spcBef>
              <a:buSzPts val="2000"/>
              <a:buFont typeface="Arial"/>
              <a:buNone/>
            </a:pPr>
            <a:r>
              <a:rPr lang="es-ES" sz="13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INFRAESTRUCTURA ROBUSTA:</a:t>
            </a:r>
          </a:p>
        </p:txBody>
      </p:sp>
      <p:sp>
        <p:nvSpPr>
          <p:cNvPr id="26" name="Google Shape;334;p23">
            <a:extLst>
              <a:ext uri="{FF2B5EF4-FFF2-40B4-BE49-F238E27FC236}">
                <a16:creationId xmlns:a16="http://schemas.microsoft.com/office/drawing/2014/main" id="{C19CF480-36A8-E34E-968F-5883197EF549}"/>
              </a:ext>
            </a:extLst>
          </p:cNvPr>
          <p:cNvSpPr/>
          <p:nvPr/>
        </p:nvSpPr>
        <p:spPr>
          <a:xfrm>
            <a:off x="493838" y="2039112"/>
            <a:ext cx="1963115" cy="2363442"/>
          </a:xfrm>
          <a:prstGeom prst="roundRect">
            <a:avLst>
              <a:gd name="adj" fmla="val 3924"/>
            </a:avLst>
          </a:prstGeom>
          <a:solidFill>
            <a:srgbClr val="FFD8D4"/>
          </a:solidFill>
          <a:ln>
            <a:noFill/>
          </a:ln>
        </p:spPr>
        <p:txBody>
          <a:bodyPr spcFirstLastPara="1" wrap="square" lIns="108000" tIns="108000" rIns="108000" bIns="45700" anchor="t" anchorCtr="0">
            <a:noAutofit/>
          </a:bodyPr>
          <a:lstStyle/>
          <a:p>
            <a:pPr marL="138113" lvl="1" indent="-128588">
              <a:spcBef>
                <a:spcPct val="0"/>
              </a:spcBef>
              <a:spcAft>
                <a:spcPts val="600"/>
              </a:spcAft>
              <a:buClr>
                <a:srgbClr val="EE4639"/>
              </a:buClr>
              <a:buSzPct val="100000"/>
              <a:buFont typeface="Arial" panose="020B0604020202020204" pitchFamily="34" charset="0"/>
              <a:buChar char="•"/>
              <a:tabLst>
                <a:tab pos="3228975" algn="l"/>
              </a:tabLst>
            </a:pPr>
            <a:r>
              <a:rPr lang="es-ES" sz="1300" dirty="0" err="1">
                <a:solidFill>
                  <a:schemeClr val="tx1"/>
                </a:solidFill>
                <a:latin typeface="Calibri"/>
                <a:cs typeface="Calibri"/>
                <a:sym typeface="Calibri"/>
              </a:rPr>
              <a:t>Stripe</a:t>
            </a:r>
            <a:r>
              <a:rPr lang="es-ES" sz="1300" dirty="0">
                <a:solidFill>
                  <a:schemeClr val="tx1"/>
                </a:solidFill>
                <a:latin typeface="Calibri"/>
                <a:cs typeface="Calibri"/>
                <a:sym typeface="Calibri"/>
              </a:rPr>
              <a:t> ha desarrollado una infraestructura tecnológica sólida capaz de manejar millones de transacciones por segundo, garantizando una alta disponibilidad y rendimiento.</a:t>
            </a:r>
            <a:endParaRPr lang="es-ES" sz="1300" dirty="0">
              <a:solidFill>
                <a:schemeClr val="tx1"/>
              </a:solidFill>
              <a:latin typeface="Calibri"/>
              <a:cs typeface="Calibri"/>
            </a:endParaRPr>
          </a:p>
        </p:txBody>
      </p:sp>
      <p:grpSp>
        <p:nvGrpSpPr>
          <p:cNvPr id="27" name="Agrupar 4">
            <a:extLst>
              <a:ext uri="{FF2B5EF4-FFF2-40B4-BE49-F238E27FC236}">
                <a16:creationId xmlns:a16="http://schemas.microsoft.com/office/drawing/2014/main" id="{21221F3F-DF7C-7B40-AF04-B0D5EE350368}"/>
              </a:ext>
            </a:extLst>
          </p:cNvPr>
          <p:cNvGrpSpPr/>
          <p:nvPr/>
        </p:nvGrpSpPr>
        <p:grpSpPr>
          <a:xfrm>
            <a:off x="288323" y="1536194"/>
            <a:ext cx="439377" cy="386160"/>
            <a:chOff x="5892512" y="2805541"/>
            <a:chExt cx="459474" cy="403823"/>
          </a:xfrm>
        </p:grpSpPr>
        <p:sp>
          <p:nvSpPr>
            <p:cNvPr id="28" name="Elipse 27">
              <a:extLst>
                <a:ext uri="{FF2B5EF4-FFF2-40B4-BE49-F238E27FC236}">
                  <a16:creationId xmlns:a16="http://schemas.microsoft.com/office/drawing/2014/main" id="{499FA582-0747-644F-8331-069C8A71CBB8}"/>
                </a:ext>
              </a:extLst>
            </p:cNvPr>
            <p:cNvSpPr/>
            <p:nvPr/>
          </p:nvSpPr>
          <p:spPr>
            <a:xfrm>
              <a:off x="5956277" y="2824919"/>
              <a:ext cx="395709" cy="376075"/>
            </a:xfrm>
            <a:prstGeom prst="ellipse">
              <a:avLst/>
            </a:prstGeom>
            <a:solidFill>
              <a:srgbClr val="B736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1300" dirty="0">
                <a:latin typeface="Calibri" panose="020F0502020204030204" pitchFamily="34" charset="0"/>
              </a:endParaRPr>
            </a:p>
          </p:txBody>
        </p:sp>
        <p:sp>
          <p:nvSpPr>
            <p:cNvPr id="29" name="Elipse 28">
              <a:extLst>
                <a:ext uri="{FF2B5EF4-FFF2-40B4-BE49-F238E27FC236}">
                  <a16:creationId xmlns:a16="http://schemas.microsoft.com/office/drawing/2014/main" id="{45227C34-23EB-0142-862E-97A5372A8B87}"/>
                </a:ext>
              </a:extLst>
            </p:cNvPr>
            <p:cNvSpPr/>
            <p:nvPr/>
          </p:nvSpPr>
          <p:spPr>
            <a:xfrm>
              <a:off x="5892512" y="2805541"/>
              <a:ext cx="424906" cy="40382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1300" dirty="0">
                <a:latin typeface="Calibri" panose="020F0502020204030204" pitchFamily="34" charset="0"/>
              </a:endParaRPr>
            </a:p>
          </p:txBody>
        </p:sp>
        <p:sp>
          <p:nvSpPr>
            <p:cNvPr id="30" name="Triángulo 29">
              <a:extLst>
                <a:ext uri="{FF2B5EF4-FFF2-40B4-BE49-F238E27FC236}">
                  <a16:creationId xmlns:a16="http://schemas.microsoft.com/office/drawing/2014/main" id="{DE371344-74C7-E04D-99F9-0AFDF3727672}"/>
                </a:ext>
              </a:extLst>
            </p:cNvPr>
            <p:cNvSpPr/>
            <p:nvPr/>
          </p:nvSpPr>
          <p:spPr>
            <a:xfrm rot="5400000">
              <a:off x="6076285" y="2946262"/>
              <a:ext cx="186870" cy="122381"/>
            </a:xfrm>
            <a:prstGeom prst="triangle">
              <a:avLst/>
            </a:prstGeom>
            <a:solidFill>
              <a:srgbClr val="EE46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1300" dirty="0">
                <a:latin typeface="Calibri" panose="020F0502020204030204" pitchFamily="34" charset="0"/>
              </a:endParaRPr>
            </a:p>
          </p:txBody>
        </p: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>
            <a:extLst>
              <a:ext uri="{FF2B5EF4-FFF2-40B4-BE49-F238E27FC236}">
                <a16:creationId xmlns:a16="http://schemas.microsoft.com/office/drawing/2014/main" id="{7024A12D-FED8-6C47-8899-18DF093F82DE}"/>
              </a:ext>
            </a:extLst>
          </p:cNvPr>
          <p:cNvSpPr/>
          <p:nvPr/>
        </p:nvSpPr>
        <p:spPr>
          <a:xfrm>
            <a:off x="503237" y="376232"/>
            <a:ext cx="3889376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s-ES" sz="10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STRIPE</a:t>
            </a:r>
            <a:endParaRPr lang="es-PE" sz="100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Google Shape;113;p10">
            <a:extLst>
              <a:ext uri="{FF2B5EF4-FFF2-40B4-BE49-F238E27FC236}">
                <a16:creationId xmlns:a16="http://schemas.microsoft.com/office/drawing/2014/main" id="{31CDC648-4424-1E49-A067-D70DF55FB6F9}"/>
              </a:ext>
            </a:extLst>
          </p:cNvPr>
          <p:cNvSpPr txBox="1"/>
          <p:nvPr/>
        </p:nvSpPr>
        <p:spPr>
          <a:xfrm>
            <a:off x="503238" y="912813"/>
            <a:ext cx="3889375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1725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b="1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Inversiones que atrae</a:t>
            </a:r>
            <a:endParaRPr lang="es-ES" sz="1600" dirty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3E71196C-0EA4-BB4A-AAED-55181F057E1D}"/>
              </a:ext>
            </a:extLst>
          </p:cNvPr>
          <p:cNvSpPr/>
          <p:nvPr/>
        </p:nvSpPr>
        <p:spPr>
          <a:xfrm>
            <a:off x="793980" y="1339213"/>
            <a:ext cx="7292491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1725" marR="0" lvl="0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</a:pPr>
            <a:r>
              <a:rPr lang="es-ES" b="1" dirty="0">
                <a:solidFill>
                  <a:srgbClr val="EE4639"/>
                </a:solidFill>
                <a:latin typeface="Calibri" charset="0"/>
                <a:cs typeface="Calibri" charset="0"/>
                <a:sym typeface="Calibri"/>
              </a:rPr>
              <a:t>INVERSORES CLAVE: </a:t>
            </a:r>
            <a:br>
              <a:rPr lang="es-ES" b="1" dirty="0">
                <a:solidFill>
                  <a:srgbClr val="EE4639"/>
                </a:solidFill>
                <a:latin typeface="Calibri" charset="0"/>
                <a:cs typeface="Calibri" charset="0"/>
                <a:sym typeface="Calibri"/>
              </a:rPr>
            </a:br>
            <a:r>
              <a:rPr lang="es-ES" dirty="0" err="1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Stripe</a:t>
            </a:r>
            <a:r>
              <a:rPr lang="es-ES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 ha atraído inversiones significativas de fondos de capital de riesgo y grandes instituciones financieras, incluyendo Sequoia Capital, </a:t>
            </a:r>
            <a:r>
              <a:rPr lang="es-ES" dirty="0" err="1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Andreessen</a:t>
            </a:r>
            <a:r>
              <a:rPr lang="es-ES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ES" dirty="0" err="1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Horowitz</a:t>
            </a:r>
            <a:r>
              <a:rPr lang="es-ES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, Tiger Global Management, y más.</a:t>
            </a:r>
            <a:endParaRPr lang="es-ES" dirty="0"/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509F6C7A-206B-D14D-BF6D-0C0EBDC365DC}"/>
              </a:ext>
            </a:extLst>
          </p:cNvPr>
          <p:cNvCxnSpPr>
            <a:cxnSpLocks/>
          </p:cNvCxnSpPr>
          <p:nvPr/>
        </p:nvCxnSpPr>
        <p:spPr>
          <a:xfrm>
            <a:off x="579579" y="1542083"/>
            <a:ext cx="0" cy="612720"/>
          </a:xfrm>
          <a:prstGeom prst="line">
            <a:avLst/>
          </a:prstGeom>
          <a:ln w="12700">
            <a:solidFill>
              <a:srgbClr val="EE46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ángulo 7">
            <a:extLst>
              <a:ext uri="{FF2B5EF4-FFF2-40B4-BE49-F238E27FC236}">
                <a16:creationId xmlns:a16="http://schemas.microsoft.com/office/drawing/2014/main" id="{D9584A5E-5393-BA4F-A43F-B40616AAB90F}"/>
              </a:ext>
            </a:extLst>
          </p:cNvPr>
          <p:cNvSpPr/>
          <p:nvPr/>
        </p:nvSpPr>
        <p:spPr>
          <a:xfrm>
            <a:off x="793980" y="2176890"/>
            <a:ext cx="7556031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1725" marR="0" lvl="0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</a:pPr>
            <a:r>
              <a:rPr lang="es-ES" b="1" dirty="0">
                <a:solidFill>
                  <a:srgbClr val="EE4639"/>
                </a:solidFill>
                <a:latin typeface="Calibri" charset="0"/>
                <a:cs typeface="Calibri" charset="0"/>
                <a:sym typeface="Calibri"/>
              </a:rPr>
              <a:t>RONDAS DE FINANCIACIÓN: </a:t>
            </a:r>
            <a:br>
              <a:rPr lang="es-ES" b="1" dirty="0">
                <a:solidFill>
                  <a:srgbClr val="EE4639"/>
                </a:solidFill>
                <a:latin typeface="Calibri" charset="0"/>
                <a:cs typeface="Calibri" charset="0"/>
                <a:sym typeface="Calibri"/>
              </a:rPr>
            </a:br>
            <a:r>
              <a:rPr lang="es-ES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La empresa ha recaudado miles de millones de dólares en múltiples rondas de financiación, utilizando estos fondos para expandir su infraestructura, lanzar nuevos productos y aumentar su presencia global.</a:t>
            </a:r>
            <a:endParaRPr lang="es-ES" dirty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E8F5C731-CFDA-E049-927D-C4E22FBA5A1E}"/>
              </a:ext>
            </a:extLst>
          </p:cNvPr>
          <p:cNvSpPr/>
          <p:nvPr/>
        </p:nvSpPr>
        <p:spPr>
          <a:xfrm>
            <a:off x="793980" y="3085106"/>
            <a:ext cx="7650303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1725" marR="0" lvl="0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</a:pPr>
            <a:r>
              <a:rPr lang="es-ES" b="1" dirty="0">
                <a:solidFill>
                  <a:srgbClr val="EE4639"/>
                </a:solidFill>
                <a:latin typeface="Calibri" charset="0"/>
                <a:cs typeface="Calibri" charset="0"/>
                <a:sym typeface="Calibri"/>
              </a:rPr>
              <a:t>CONFIANZA DE INVERSORES: </a:t>
            </a:r>
            <a:br>
              <a:rPr lang="es-ES" b="1" dirty="0">
                <a:solidFill>
                  <a:srgbClr val="EE4639"/>
                </a:solidFill>
                <a:latin typeface="Calibri" charset="0"/>
                <a:cs typeface="Calibri" charset="0"/>
                <a:sym typeface="Calibri"/>
              </a:rPr>
            </a:br>
            <a:r>
              <a:rPr lang="es-ES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Los inversores confían en la capacidad de </a:t>
            </a:r>
            <a:r>
              <a:rPr lang="es-ES" dirty="0" err="1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Stripe</a:t>
            </a:r>
            <a:r>
              <a:rPr lang="es-ES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 para innovar y liderar el mercado de pagos, reflejado en las grandes sumas de capital que han aportado y en su valoración creciente.</a:t>
            </a:r>
            <a:endParaRPr lang="es-ES" dirty="0"/>
          </a:p>
        </p:txBody>
      </p:sp>
      <p:sp>
        <p:nvSpPr>
          <p:cNvPr id="10" name="Más 9">
            <a:extLst>
              <a:ext uri="{FF2B5EF4-FFF2-40B4-BE49-F238E27FC236}">
                <a16:creationId xmlns:a16="http://schemas.microsoft.com/office/drawing/2014/main" id="{51AB18CA-AE55-6641-89E1-FEFA38A616F4}"/>
              </a:ext>
            </a:extLst>
          </p:cNvPr>
          <p:cNvSpPr/>
          <p:nvPr/>
        </p:nvSpPr>
        <p:spPr>
          <a:xfrm>
            <a:off x="503237" y="1348985"/>
            <a:ext cx="152683" cy="152683"/>
          </a:xfrm>
          <a:prstGeom prst="mathPlus">
            <a:avLst>
              <a:gd name="adj1" fmla="val 15202"/>
            </a:avLst>
          </a:prstGeom>
          <a:solidFill>
            <a:srgbClr val="EE46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>
              <a:latin typeface="Calibri" panose="020F0502020204030204" pitchFamily="34" charset="0"/>
            </a:endParaRPr>
          </a:p>
        </p:txBody>
      </p:sp>
      <p:sp>
        <p:nvSpPr>
          <p:cNvPr id="11" name="Más 10">
            <a:extLst>
              <a:ext uri="{FF2B5EF4-FFF2-40B4-BE49-F238E27FC236}">
                <a16:creationId xmlns:a16="http://schemas.microsoft.com/office/drawing/2014/main" id="{3AFF668B-4641-DE4E-8661-8707CA2F6B4F}"/>
              </a:ext>
            </a:extLst>
          </p:cNvPr>
          <p:cNvSpPr/>
          <p:nvPr/>
        </p:nvSpPr>
        <p:spPr>
          <a:xfrm>
            <a:off x="503237" y="2176890"/>
            <a:ext cx="152683" cy="152683"/>
          </a:xfrm>
          <a:prstGeom prst="mathPlus">
            <a:avLst>
              <a:gd name="adj1" fmla="val 15202"/>
            </a:avLst>
          </a:prstGeom>
          <a:solidFill>
            <a:srgbClr val="EE46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>
              <a:latin typeface="Calibri" panose="020F0502020204030204" pitchFamily="34" charset="0"/>
            </a:endParaRPr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2D55DB3C-7156-CA41-90D6-61DACBF08AC0}"/>
              </a:ext>
            </a:extLst>
          </p:cNvPr>
          <p:cNvCxnSpPr>
            <a:cxnSpLocks/>
          </p:cNvCxnSpPr>
          <p:nvPr/>
        </p:nvCxnSpPr>
        <p:spPr>
          <a:xfrm>
            <a:off x="579579" y="2334553"/>
            <a:ext cx="0" cy="750553"/>
          </a:xfrm>
          <a:prstGeom prst="line">
            <a:avLst/>
          </a:prstGeom>
          <a:ln w="12700">
            <a:solidFill>
              <a:srgbClr val="EE46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Más 12">
            <a:extLst>
              <a:ext uri="{FF2B5EF4-FFF2-40B4-BE49-F238E27FC236}">
                <a16:creationId xmlns:a16="http://schemas.microsoft.com/office/drawing/2014/main" id="{C88D17AA-86BD-3E4E-9F72-D9652C9CFFFF}"/>
              </a:ext>
            </a:extLst>
          </p:cNvPr>
          <p:cNvSpPr/>
          <p:nvPr/>
        </p:nvSpPr>
        <p:spPr>
          <a:xfrm>
            <a:off x="503237" y="3098280"/>
            <a:ext cx="152683" cy="152683"/>
          </a:xfrm>
          <a:prstGeom prst="mathPlus">
            <a:avLst>
              <a:gd name="adj1" fmla="val 15202"/>
            </a:avLst>
          </a:prstGeom>
          <a:solidFill>
            <a:srgbClr val="EE46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>
              <a:latin typeface="Calibri" panose="020F0502020204030204" pitchFamily="34" charset="0"/>
            </a:endParaRP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B3DBE67D-CC21-B74E-A434-6DA2C7CC82E5}"/>
              </a:ext>
            </a:extLst>
          </p:cNvPr>
          <p:cNvSpPr/>
          <p:nvPr/>
        </p:nvSpPr>
        <p:spPr>
          <a:xfrm>
            <a:off x="793980" y="4011588"/>
            <a:ext cx="7881708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1725" marR="0" lvl="0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</a:pPr>
            <a:r>
              <a:rPr lang="es-ES" b="1" dirty="0">
                <a:solidFill>
                  <a:srgbClr val="EE4639"/>
                </a:solidFill>
                <a:latin typeface="Calibri" charset="0"/>
                <a:cs typeface="Calibri" charset="0"/>
                <a:sym typeface="Calibri"/>
              </a:rPr>
              <a:t>EXPANSIÓN DE MERCADO: </a:t>
            </a:r>
          </a:p>
          <a:p>
            <a:pPr marL="11725" marR="0" lvl="0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</a:pPr>
            <a:r>
              <a:rPr lang="es-ES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Las promesas de expansión continua, innovación en productos y penetración en nuevos mercados han atraído aún más interés y capital de inversores globales.</a:t>
            </a:r>
            <a:endParaRPr lang="es-ES" dirty="0"/>
          </a:p>
        </p:txBody>
      </p: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BA1A9ECB-A0E5-5B46-B2A7-9A9D3A8A658C}"/>
              </a:ext>
            </a:extLst>
          </p:cNvPr>
          <p:cNvCxnSpPr>
            <a:cxnSpLocks/>
          </p:cNvCxnSpPr>
          <p:nvPr/>
        </p:nvCxnSpPr>
        <p:spPr>
          <a:xfrm>
            <a:off x="579579" y="3256403"/>
            <a:ext cx="0" cy="734650"/>
          </a:xfrm>
          <a:prstGeom prst="line">
            <a:avLst/>
          </a:prstGeom>
          <a:ln w="12700">
            <a:solidFill>
              <a:srgbClr val="EE46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Más 15">
            <a:extLst>
              <a:ext uri="{FF2B5EF4-FFF2-40B4-BE49-F238E27FC236}">
                <a16:creationId xmlns:a16="http://schemas.microsoft.com/office/drawing/2014/main" id="{7E149E87-CDCE-154D-B40F-1C4DFB03CDAD}"/>
              </a:ext>
            </a:extLst>
          </p:cNvPr>
          <p:cNvSpPr/>
          <p:nvPr/>
        </p:nvSpPr>
        <p:spPr>
          <a:xfrm>
            <a:off x="503237" y="4024762"/>
            <a:ext cx="152683" cy="152683"/>
          </a:xfrm>
          <a:prstGeom prst="mathPlus">
            <a:avLst>
              <a:gd name="adj1" fmla="val 15202"/>
            </a:avLst>
          </a:prstGeom>
          <a:solidFill>
            <a:srgbClr val="EE46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CDB02857-9D6C-EF47-B7A6-8B208A6EEA9A}"/>
              </a:ext>
            </a:extLst>
          </p:cNvPr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8087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>
              <a:latin typeface="Calibri" panose="020F0502020204030204" pitchFamily="34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D236788C-004E-C745-A34F-9C94572D6E65}"/>
              </a:ext>
            </a:extLst>
          </p:cNvPr>
          <p:cNvSpPr txBox="1"/>
          <p:nvPr/>
        </p:nvSpPr>
        <p:spPr>
          <a:xfrm>
            <a:off x="1008063" y="3169972"/>
            <a:ext cx="4148137" cy="3877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2800" b="1" dirty="0">
                <a:solidFill>
                  <a:schemeClr val="bg1"/>
                </a:solidFill>
                <a:latin typeface="Graphik Bold" charset="0"/>
                <a:cs typeface="Calibri"/>
              </a:rPr>
              <a:t>CANVA</a:t>
            </a:r>
            <a:endParaRPr lang="es-PE" sz="2800" b="1" dirty="0">
              <a:solidFill>
                <a:schemeClr val="bg1"/>
              </a:solidFill>
              <a:latin typeface="Graphik Bold" charset="0"/>
              <a:ea typeface="Graphik Bold" charset="0"/>
              <a:cs typeface="Graphik Bold" charset="0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31E5423F-7A93-D040-8338-872DDAC392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063" y="2869612"/>
            <a:ext cx="195423" cy="201256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6CAFA60A-C0C2-984E-A872-21CCF20A07B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51388" y="0"/>
            <a:ext cx="4392612" cy="5715000"/>
          </a:xfrm>
          <a:prstGeom prst="rect">
            <a:avLst/>
          </a:prstGeom>
        </p:spPr>
      </p:pic>
      <p:sp>
        <p:nvSpPr>
          <p:cNvPr id="280" name="Google Shape;280;p32"/>
          <p:cNvSpPr txBox="1"/>
          <p:nvPr/>
        </p:nvSpPr>
        <p:spPr>
          <a:xfrm>
            <a:off x="503238" y="912813"/>
            <a:ext cx="3889375" cy="29546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82563" marR="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sz="1600" dirty="0" err="1">
                <a:solidFill>
                  <a:srgbClr val="262626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Canva</a:t>
            </a:r>
            <a:r>
              <a:rPr lang="es-ES" sz="1600" dirty="0">
                <a:solidFill>
                  <a:srgbClr val="262626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opera como una plataforma de comunicaciones visuales en línea que opera en la industria de la tecnología y el diseño.</a:t>
            </a:r>
            <a:endParaRPr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82563" marR="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sz="1600" dirty="0">
              <a:solidFill>
                <a:srgbClr val="262626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  <a:p>
            <a:pPr marL="182563" marR="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sz="1600" dirty="0">
                <a:solidFill>
                  <a:srgbClr val="262626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La empresa ofrece una interfaz con una amplia gama de plantillas para crear diversos contenidos visuales, como presentaciones, sitios web, gráficos de redes sociales y vídeos, complementados con una gran biblioteca de fuentes, fotografías de archivo, ilustraciones, secuencias de vídeo y clips de audio.</a:t>
            </a:r>
            <a:endParaRPr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81" name="Google Shape;281;p32" descr="Aplicaciones para Android de Canva en Google Play"/>
          <p:cNvPicPr preferRelativeResize="0"/>
          <p:nvPr/>
        </p:nvPicPr>
        <p:blipFill rotWithShape="1">
          <a:blip r:embed="rId4">
            <a:alphaModFix/>
          </a:blip>
          <a:srcRect l="4187" r="4224"/>
          <a:stretch/>
        </p:blipFill>
        <p:spPr>
          <a:xfrm>
            <a:off x="1809405" y="4186613"/>
            <a:ext cx="925843" cy="101086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5">
            <a:extLst>
              <a:ext uri="{FF2B5EF4-FFF2-40B4-BE49-F238E27FC236}">
                <a16:creationId xmlns:a16="http://schemas.microsoft.com/office/drawing/2014/main" id="{2D067576-9DF3-B447-BC44-52ADAE4ECDBB}"/>
              </a:ext>
            </a:extLst>
          </p:cNvPr>
          <p:cNvSpPr/>
          <p:nvPr/>
        </p:nvSpPr>
        <p:spPr>
          <a:xfrm>
            <a:off x="503237" y="376232"/>
            <a:ext cx="3889376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s-ES" sz="10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CANVA</a:t>
            </a:r>
            <a:endParaRPr lang="es-PE" sz="100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3"/>
          <p:cNvSpPr txBox="1"/>
          <p:nvPr/>
        </p:nvSpPr>
        <p:spPr>
          <a:xfrm>
            <a:off x="503238" y="912813"/>
            <a:ext cx="8172450" cy="984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82563" marR="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sz="1600" dirty="0" err="1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Canva</a:t>
            </a:r>
            <a:r>
              <a:rPr lang="es-ES" sz="1600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 sirve principalmente a personas y empresas que buscan crear contenido visual sin la necesidad de conocimientos complejos de software.</a:t>
            </a:r>
            <a:endParaRPr dirty="0"/>
          </a:p>
          <a:p>
            <a:pPr marL="182563" marR="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sz="1600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82563" marR="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sz="1600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La empresa fue fundada en 2013 y tiene su sede en </a:t>
            </a:r>
            <a:r>
              <a:rPr lang="es-ES" sz="1600" dirty="0" err="1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Surry</a:t>
            </a:r>
            <a:r>
              <a:rPr lang="es-ES" sz="1600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ES" sz="1600" dirty="0" err="1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Hills</a:t>
            </a:r>
            <a:r>
              <a:rPr lang="es-ES" sz="1600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, Australia.</a:t>
            </a:r>
            <a:endParaRPr dirty="0"/>
          </a:p>
        </p:txBody>
      </p:sp>
      <p:pic>
        <p:nvPicPr>
          <p:cNvPr id="289" name="Google Shape;289;p33" descr="Canva Grati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74362" y="2154955"/>
            <a:ext cx="5795276" cy="304252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5">
            <a:extLst>
              <a:ext uri="{FF2B5EF4-FFF2-40B4-BE49-F238E27FC236}">
                <a16:creationId xmlns:a16="http://schemas.microsoft.com/office/drawing/2014/main" id="{ADF462C0-F04C-0446-90F4-6DF50134EBF7}"/>
              </a:ext>
            </a:extLst>
          </p:cNvPr>
          <p:cNvSpPr/>
          <p:nvPr/>
        </p:nvSpPr>
        <p:spPr>
          <a:xfrm>
            <a:off x="503237" y="376232"/>
            <a:ext cx="3889376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s-ES" sz="10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CANVA</a:t>
            </a:r>
            <a:endParaRPr lang="es-PE" sz="100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4"/>
          <p:cNvSpPr txBox="1"/>
          <p:nvPr/>
        </p:nvSpPr>
        <p:spPr>
          <a:xfrm>
            <a:off x="489900" y="912813"/>
            <a:ext cx="8164200" cy="10002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1725" marR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b="1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CARACTERÍSTICAS</a:t>
            </a:r>
            <a:endParaRPr sz="1200" dirty="0"/>
          </a:p>
          <a:p>
            <a:pPr marL="11725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Valoración:</a:t>
            </a:r>
            <a:r>
              <a:rPr lang="es-ES" b="1" dirty="0">
                <a:ea typeface="Calibri"/>
              </a:rPr>
              <a:t> </a:t>
            </a:r>
            <a:r>
              <a:rPr lang="es-ES" sz="1600" b="1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$25.4 mil millones</a:t>
            </a:r>
            <a:endParaRPr sz="1600" b="1" dirty="0"/>
          </a:p>
          <a:p>
            <a:pPr marL="11725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ES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1725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Innovación disruptiva</a:t>
            </a:r>
            <a:endParaRPr dirty="0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F35E6A21-56F0-424F-89AB-E1AB8CB0F329}"/>
              </a:ext>
            </a:extLst>
          </p:cNvPr>
          <p:cNvSpPr/>
          <p:nvPr/>
        </p:nvSpPr>
        <p:spPr>
          <a:xfrm>
            <a:off x="503237" y="376232"/>
            <a:ext cx="3889376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s-ES" sz="10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CANVA</a:t>
            </a:r>
            <a:endParaRPr lang="es-PE" sz="100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514BAC38-4243-4E47-94AE-5D79A8716DEB}"/>
              </a:ext>
            </a:extLst>
          </p:cNvPr>
          <p:cNvSpPr/>
          <p:nvPr/>
        </p:nvSpPr>
        <p:spPr>
          <a:xfrm>
            <a:off x="780643" y="1995726"/>
            <a:ext cx="7671594" cy="5078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1725" marR="0" lvl="0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</a:pPr>
            <a:r>
              <a:rPr lang="es-ES" sz="1100" b="1" dirty="0">
                <a:solidFill>
                  <a:srgbClr val="EE4639"/>
                </a:solidFill>
                <a:latin typeface="Calibri" charset="0"/>
                <a:cs typeface="Calibri" charset="0"/>
                <a:sym typeface="Calibri"/>
              </a:rPr>
              <a:t>DISEÑO GRÁFICO ACCESIBLE: </a:t>
            </a:r>
          </a:p>
          <a:p>
            <a:pPr marL="11725" marR="0" lvl="0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</a:pPr>
            <a:r>
              <a:rPr lang="es-ES" sz="1100" dirty="0" err="1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Canva</a:t>
            </a:r>
            <a:r>
              <a:rPr lang="es-ES" sz="1100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 ha revolucionado el diseño gráfico al hacerlo accesible para todos, independientemente de su nivel de habilidad. Su plataforma permite a los usuarios crear gráficos, presentaciones, pósteres y otros contenidos visuales con facilidad.</a:t>
            </a:r>
            <a:endParaRPr lang="es-ES" sz="1100" dirty="0"/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E00F4BD8-2B73-A241-89C8-0C9DCD35A087}"/>
              </a:ext>
            </a:extLst>
          </p:cNvPr>
          <p:cNvCxnSpPr>
            <a:cxnSpLocks/>
          </p:cNvCxnSpPr>
          <p:nvPr/>
        </p:nvCxnSpPr>
        <p:spPr>
          <a:xfrm>
            <a:off x="566242" y="2198596"/>
            <a:ext cx="0" cy="480994"/>
          </a:xfrm>
          <a:prstGeom prst="line">
            <a:avLst/>
          </a:prstGeom>
          <a:ln w="12700">
            <a:solidFill>
              <a:srgbClr val="EE46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ángulo 8">
            <a:extLst>
              <a:ext uri="{FF2B5EF4-FFF2-40B4-BE49-F238E27FC236}">
                <a16:creationId xmlns:a16="http://schemas.microsoft.com/office/drawing/2014/main" id="{F6C1B519-0E6A-094F-99BA-28F483CD9C95}"/>
              </a:ext>
            </a:extLst>
          </p:cNvPr>
          <p:cNvSpPr/>
          <p:nvPr/>
        </p:nvSpPr>
        <p:spPr>
          <a:xfrm>
            <a:off x="780643" y="2686213"/>
            <a:ext cx="7797113" cy="5078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1725" marR="0" lvl="0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</a:pPr>
            <a:r>
              <a:rPr lang="es-ES" sz="1100" b="1" dirty="0">
                <a:solidFill>
                  <a:srgbClr val="EE4639"/>
                </a:solidFill>
                <a:latin typeface="Calibri" charset="0"/>
                <a:cs typeface="Calibri" charset="0"/>
                <a:sym typeface="Calibri"/>
              </a:rPr>
              <a:t>INTERFAZ INTUITIVA: </a:t>
            </a:r>
            <a:br>
              <a:rPr lang="es-ES" sz="1100" b="1" dirty="0">
                <a:solidFill>
                  <a:srgbClr val="EE4639"/>
                </a:solidFill>
                <a:latin typeface="Calibri" charset="0"/>
                <a:cs typeface="Calibri" charset="0"/>
                <a:sym typeface="Calibri"/>
              </a:rPr>
            </a:br>
            <a:r>
              <a:rPr lang="es-ES" sz="1100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Con su interfaz de arrastrar y soltar, </a:t>
            </a:r>
            <a:r>
              <a:rPr lang="es-ES" sz="1100" dirty="0" err="1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Canva</a:t>
            </a:r>
            <a:r>
              <a:rPr lang="es-ES" sz="1100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 permite a los usuarios crear diseños complejos sin necesidad de conocimientos avanzados de diseño o software costoso.</a:t>
            </a:r>
            <a:endParaRPr lang="es-ES" sz="1100" dirty="0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7968B447-6E84-3146-88E3-93196EFE6AAE}"/>
              </a:ext>
            </a:extLst>
          </p:cNvPr>
          <p:cNvSpPr/>
          <p:nvPr/>
        </p:nvSpPr>
        <p:spPr>
          <a:xfrm>
            <a:off x="780643" y="3359079"/>
            <a:ext cx="7560275" cy="5078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1725" marR="0" lvl="0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</a:pPr>
            <a:r>
              <a:rPr lang="es-ES" sz="1100" b="1" dirty="0">
                <a:solidFill>
                  <a:srgbClr val="EE4639"/>
                </a:solidFill>
                <a:latin typeface="Calibri" charset="0"/>
                <a:cs typeface="Calibri" charset="0"/>
                <a:sym typeface="Calibri"/>
              </a:rPr>
              <a:t>BIBLIOTECA DE PLANTILLAS Y RECURSOS: </a:t>
            </a:r>
            <a:br>
              <a:rPr lang="es-ES" sz="1100" b="1" dirty="0">
                <a:solidFill>
                  <a:srgbClr val="EE4639"/>
                </a:solidFill>
                <a:latin typeface="Calibri" charset="0"/>
                <a:cs typeface="Calibri" charset="0"/>
                <a:sym typeface="Calibri"/>
              </a:rPr>
            </a:br>
            <a:r>
              <a:rPr lang="es-ES" sz="1100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Ofrece una extensa biblioteca de plantillas personalizables y recursos gráficos, incluyendo fotos, ilustraciones, iconos y fuentes, facilitando la creación de diseños profesionales.</a:t>
            </a:r>
            <a:endParaRPr lang="es-ES" sz="1100" dirty="0"/>
          </a:p>
        </p:txBody>
      </p:sp>
      <p:sp>
        <p:nvSpPr>
          <p:cNvPr id="11" name="Más 10">
            <a:extLst>
              <a:ext uri="{FF2B5EF4-FFF2-40B4-BE49-F238E27FC236}">
                <a16:creationId xmlns:a16="http://schemas.microsoft.com/office/drawing/2014/main" id="{FAAB72C7-DC5C-BD4E-9135-13C1F37B170D}"/>
              </a:ext>
            </a:extLst>
          </p:cNvPr>
          <p:cNvSpPr/>
          <p:nvPr/>
        </p:nvSpPr>
        <p:spPr>
          <a:xfrm>
            <a:off x="489900" y="2005498"/>
            <a:ext cx="152683" cy="152683"/>
          </a:xfrm>
          <a:prstGeom prst="mathPlus">
            <a:avLst>
              <a:gd name="adj1" fmla="val 15202"/>
            </a:avLst>
          </a:prstGeom>
          <a:solidFill>
            <a:srgbClr val="EE46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>
              <a:latin typeface="Calibri" panose="020F0502020204030204" pitchFamily="34" charset="0"/>
            </a:endParaRPr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B2A7F50B-285C-AC4B-9A80-A446517848FD}"/>
              </a:ext>
            </a:extLst>
          </p:cNvPr>
          <p:cNvCxnSpPr>
            <a:cxnSpLocks/>
          </p:cNvCxnSpPr>
          <p:nvPr/>
        </p:nvCxnSpPr>
        <p:spPr>
          <a:xfrm>
            <a:off x="566242" y="2879850"/>
            <a:ext cx="0" cy="459698"/>
          </a:xfrm>
          <a:prstGeom prst="line">
            <a:avLst/>
          </a:prstGeom>
          <a:ln w="12700">
            <a:solidFill>
              <a:srgbClr val="EE46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Más 12">
            <a:extLst>
              <a:ext uri="{FF2B5EF4-FFF2-40B4-BE49-F238E27FC236}">
                <a16:creationId xmlns:a16="http://schemas.microsoft.com/office/drawing/2014/main" id="{757814DF-57B5-F546-87E7-801783FC657F}"/>
              </a:ext>
            </a:extLst>
          </p:cNvPr>
          <p:cNvSpPr/>
          <p:nvPr/>
        </p:nvSpPr>
        <p:spPr>
          <a:xfrm>
            <a:off x="489900" y="2697101"/>
            <a:ext cx="152683" cy="152683"/>
          </a:xfrm>
          <a:prstGeom prst="mathPlus">
            <a:avLst>
              <a:gd name="adj1" fmla="val 15202"/>
            </a:avLst>
          </a:prstGeom>
          <a:solidFill>
            <a:srgbClr val="EE46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>
              <a:latin typeface="Calibri" panose="020F0502020204030204" pitchFamily="34" charset="0"/>
            </a:endParaRPr>
          </a:p>
        </p:txBody>
      </p:sp>
      <p:sp>
        <p:nvSpPr>
          <p:cNvPr id="14" name="Más 13">
            <a:extLst>
              <a:ext uri="{FF2B5EF4-FFF2-40B4-BE49-F238E27FC236}">
                <a16:creationId xmlns:a16="http://schemas.microsoft.com/office/drawing/2014/main" id="{5C251313-0148-894D-A294-21912CC3B93F}"/>
              </a:ext>
            </a:extLst>
          </p:cNvPr>
          <p:cNvSpPr/>
          <p:nvPr/>
        </p:nvSpPr>
        <p:spPr>
          <a:xfrm>
            <a:off x="489900" y="3359079"/>
            <a:ext cx="152683" cy="152683"/>
          </a:xfrm>
          <a:prstGeom prst="mathPlus">
            <a:avLst>
              <a:gd name="adj1" fmla="val 15202"/>
            </a:avLst>
          </a:prstGeom>
          <a:solidFill>
            <a:srgbClr val="EE46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>
              <a:latin typeface="Calibri" panose="020F0502020204030204" pitchFamily="34" charset="0"/>
            </a:endParaRPr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F28F712C-0E64-7641-AEC1-380516CAB89A}"/>
              </a:ext>
            </a:extLst>
          </p:cNvPr>
          <p:cNvSpPr/>
          <p:nvPr/>
        </p:nvSpPr>
        <p:spPr>
          <a:xfrm>
            <a:off x="780643" y="4042892"/>
            <a:ext cx="7560275" cy="5078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1725" marR="0" lvl="0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</a:pPr>
            <a:r>
              <a:rPr lang="es-ES" sz="1100" b="1" dirty="0">
                <a:solidFill>
                  <a:srgbClr val="EE4639"/>
                </a:solidFill>
                <a:latin typeface="Calibri" charset="0"/>
                <a:cs typeface="Calibri" charset="0"/>
                <a:sym typeface="Calibri"/>
              </a:rPr>
              <a:t>COLABORACIÓN EN TIEMPO REAL: </a:t>
            </a:r>
          </a:p>
          <a:p>
            <a:pPr marL="11725" marR="0" lvl="0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</a:pPr>
            <a:r>
              <a:rPr lang="es-ES" sz="1100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Las herramientas de colaboración en tiempo real permiten a los equipos trabajar juntos en proyectos de diseño, mejorando la eficiencia y la coherencia del contenido.</a:t>
            </a:r>
            <a:endParaRPr lang="es-ES" sz="1100" dirty="0"/>
          </a:p>
        </p:txBody>
      </p: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08E0C136-A983-9D48-AC82-AFCDD131E62F}"/>
              </a:ext>
            </a:extLst>
          </p:cNvPr>
          <p:cNvCxnSpPr>
            <a:cxnSpLocks/>
          </p:cNvCxnSpPr>
          <p:nvPr/>
        </p:nvCxnSpPr>
        <p:spPr>
          <a:xfrm>
            <a:off x="566242" y="3563663"/>
            <a:ext cx="0" cy="459698"/>
          </a:xfrm>
          <a:prstGeom prst="line">
            <a:avLst/>
          </a:prstGeom>
          <a:ln w="12700">
            <a:solidFill>
              <a:srgbClr val="EE46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Más 18">
            <a:extLst>
              <a:ext uri="{FF2B5EF4-FFF2-40B4-BE49-F238E27FC236}">
                <a16:creationId xmlns:a16="http://schemas.microsoft.com/office/drawing/2014/main" id="{97850204-7085-B34B-B0DC-41F1279E3075}"/>
              </a:ext>
            </a:extLst>
          </p:cNvPr>
          <p:cNvSpPr/>
          <p:nvPr/>
        </p:nvSpPr>
        <p:spPr>
          <a:xfrm>
            <a:off x="489900" y="4042892"/>
            <a:ext cx="152683" cy="152683"/>
          </a:xfrm>
          <a:prstGeom prst="mathPlus">
            <a:avLst>
              <a:gd name="adj1" fmla="val 15202"/>
            </a:avLst>
          </a:prstGeom>
          <a:solidFill>
            <a:srgbClr val="EE46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>
              <a:latin typeface="Calibri" panose="020F0502020204030204" pitchFamily="34" charset="0"/>
            </a:endParaRPr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EF9B9066-5213-534C-A9E0-F07FD34DB4AA}"/>
              </a:ext>
            </a:extLst>
          </p:cNvPr>
          <p:cNvSpPr/>
          <p:nvPr/>
        </p:nvSpPr>
        <p:spPr>
          <a:xfrm>
            <a:off x="780643" y="4694899"/>
            <a:ext cx="7560275" cy="5078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1725" marR="0" lvl="0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</a:pPr>
            <a:r>
              <a:rPr lang="es-ES" sz="1100" b="1" dirty="0">
                <a:solidFill>
                  <a:srgbClr val="EE4639"/>
                </a:solidFill>
                <a:latin typeface="Calibri" charset="0"/>
                <a:cs typeface="Calibri" charset="0"/>
                <a:sym typeface="Calibri"/>
              </a:rPr>
              <a:t>CANVA FOR EDUCATION:</a:t>
            </a:r>
            <a:r>
              <a:rPr lang="es-ES" sz="1100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br>
              <a:rPr lang="es-ES" sz="1100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s-ES" sz="1100" dirty="0" err="1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Canva</a:t>
            </a:r>
            <a:r>
              <a:rPr lang="es-ES" sz="1100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 ha desarrollado soluciones específicas para la educación, permitiendo a estudiantes y profesores crear y compartir recursos educativos visuales de manera efectiva.</a:t>
            </a:r>
            <a:endParaRPr lang="es-ES" sz="1100" dirty="0"/>
          </a:p>
        </p:txBody>
      </p:sp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B5BD8921-3324-3D47-B33C-F089B8AED2B7}"/>
              </a:ext>
            </a:extLst>
          </p:cNvPr>
          <p:cNvCxnSpPr>
            <a:cxnSpLocks/>
          </p:cNvCxnSpPr>
          <p:nvPr/>
        </p:nvCxnSpPr>
        <p:spPr>
          <a:xfrm>
            <a:off x="566242" y="4215670"/>
            <a:ext cx="0" cy="459698"/>
          </a:xfrm>
          <a:prstGeom prst="line">
            <a:avLst/>
          </a:prstGeom>
          <a:ln w="12700">
            <a:solidFill>
              <a:srgbClr val="EE46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Más 21">
            <a:extLst>
              <a:ext uri="{FF2B5EF4-FFF2-40B4-BE49-F238E27FC236}">
                <a16:creationId xmlns:a16="http://schemas.microsoft.com/office/drawing/2014/main" id="{FF492BEB-AAF2-7242-A586-7F2F984767E8}"/>
              </a:ext>
            </a:extLst>
          </p:cNvPr>
          <p:cNvSpPr/>
          <p:nvPr/>
        </p:nvSpPr>
        <p:spPr>
          <a:xfrm>
            <a:off x="489900" y="4694899"/>
            <a:ext cx="152683" cy="152683"/>
          </a:xfrm>
          <a:prstGeom prst="mathPlus">
            <a:avLst>
              <a:gd name="adj1" fmla="val 15202"/>
            </a:avLst>
          </a:prstGeom>
          <a:solidFill>
            <a:srgbClr val="EE46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5"/>
          <p:cNvSpPr txBox="1"/>
          <p:nvPr/>
        </p:nvSpPr>
        <p:spPr>
          <a:xfrm>
            <a:off x="491483" y="912813"/>
            <a:ext cx="8164347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1725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b="1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Crecimiento rápido</a:t>
            </a:r>
            <a:endParaRPr dirty="0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808915AB-5CAF-6A4C-91A9-4A7FFD4D74EC}"/>
              </a:ext>
            </a:extLst>
          </p:cNvPr>
          <p:cNvSpPr/>
          <p:nvPr/>
        </p:nvSpPr>
        <p:spPr>
          <a:xfrm>
            <a:off x="503237" y="376232"/>
            <a:ext cx="3889376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s-ES" sz="10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CANVA</a:t>
            </a:r>
            <a:endParaRPr lang="es-PE" sz="100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5" name="Grupo 4">
            <a:extLst>
              <a:ext uri="{FF2B5EF4-FFF2-40B4-BE49-F238E27FC236}">
                <a16:creationId xmlns:a16="http://schemas.microsoft.com/office/drawing/2014/main" id="{CAED5B2B-E5CF-DB4E-9680-DBB0C5D28226}"/>
              </a:ext>
            </a:extLst>
          </p:cNvPr>
          <p:cNvGrpSpPr/>
          <p:nvPr/>
        </p:nvGrpSpPr>
        <p:grpSpPr>
          <a:xfrm>
            <a:off x="6515642" y="1489692"/>
            <a:ext cx="2168531" cy="3073840"/>
            <a:chOff x="4432401" y="1731433"/>
            <a:chExt cx="2168531" cy="3073840"/>
          </a:xfrm>
        </p:grpSpPr>
        <p:sp>
          <p:nvSpPr>
            <p:cNvPr id="6" name="Google Shape;332;p23">
              <a:extLst>
                <a:ext uri="{FF2B5EF4-FFF2-40B4-BE49-F238E27FC236}">
                  <a16:creationId xmlns:a16="http://schemas.microsoft.com/office/drawing/2014/main" id="{A696B70A-8B07-5443-9928-550B7D32A2FE}"/>
                </a:ext>
              </a:extLst>
            </p:cNvPr>
            <p:cNvSpPr/>
            <p:nvPr/>
          </p:nvSpPr>
          <p:spPr>
            <a:xfrm>
              <a:off x="4637916" y="1731433"/>
              <a:ext cx="1963016" cy="479091"/>
            </a:xfrm>
            <a:prstGeom prst="roundRect">
              <a:avLst>
                <a:gd name="adj" fmla="val 18326"/>
              </a:avLst>
            </a:prstGeom>
            <a:solidFill>
              <a:srgbClr val="FE782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s-ES" sz="12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ADQUISICIONES ESTRATÉGICAS:</a:t>
              </a:r>
              <a:endParaRPr lang="es-ES" sz="1200" b="1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334;p23">
              <a:extLst>
                <a:ext uri="{FF2B5EF4-FFF2-40B4-BE49-F238E27FC236}">
                  <a16:creationId xmlns:a16="http://schemas.microsoft.com/office/drawing/2014/main" id="{A1D3AE5D-2CEA-FC45-BF4D-56E85BC288B6}"/>
                </a:ext>
              </a:extLst>
            </p:cNvPr>
            <p:cNvSpPr/>
            <p:nvPr/>
          </p:nvSpPr>
          <p:spPr>
            <a:xfrm>
              <a:off x="4637916" y="2280853"/>
              <a:ext cx="1963016" cy="2524420"/>
            </a:xfrm>
            <a:prstGeom prst="roundRect">
              <a:avLst>
                <a:gd name="adj" fmla="val 3247"/>
              </a:avLst>
            </a:prstGeom>
            <a:solidFill>
              <a:srgbClr val="FFD7C1"/>
            </a:solidFill>
            <a:ln>
              <a:noFill/>
            </a:ln>
          </p:spPr>
          <p:txBody>
            <a:bodyPr spcFirstLastPara="1" wrap="square" lIns="108000" tIns="108000" rIns="108000" bIns="45700" anchor="t" anchorCtr="0">
              <a:noAutofit/>
            </a:bodyPr>
            <a:lstStyle/>
            <a:p>
              <a:pPr marL="138113" lvl="1" indent="-128588">
                <a:spcBef>
                  <a:spcPct val="0"/>
                </a:spcBef>
                <a:spcAft>
                  <a:spcPts val="600"/>
                </a:spcAft>
                <a:buClr>
                  <a:srgbClr val="FE7828"/>
                </a:buClr>
                <a:buSzPct val="100000"/>
                <a:buFont typeface="Arial" panose="020B0604020202020204" pitchFamily="34" charset="0"/>
                <a:buChar char="•"/>
                <a:tabLst>
                  <a:tab pos="3228975" algn="l"/>
                </a:tabLst>
              </a:pPr>
              <a:r>
                <a:rPr lang="es-ES" sz="1300" dirty="0" err="1">
                  <a:solidFill>
                    <a:schemeClr val="tx1"/>
                  </a:solidFill>
                  <a:latin typeface="Calibri"/>
                  <a:cs typeface="Calibri"/>
                  <a:sym typeface="Calibri"/>
                </a:rPr>
                <a:t>Canva</a:t>
              </a:r>
              <a:r>
                <a:rPr lang="es-ES" sz="1300" dirty="0">
                  <a:solidFill>
                    <a:schemeClr val="tx1"/>
                  </a:solidFill>
                  <a:latin typeface="Calibri"/>
                  <a:cs typeface="Calibri"/>
                  <a:sym typeface="Calibri"/>
                </a:rPr>
                <a:t> ha realizado adquisiciones estratégicas para expandir sus capacidades y recursos, como la adquisición de </a:t>
              </a:r>
              <a:r>
                <a:rPr lang="es-ES" sz="1300" dirty="0" err="1">
                  <a:solidFill>
                    <a:schemeClr val="tx1"/>
                  </a:solidFill>
                  <a:latin typeface="Calibri"/>
                  <a:cs typeface="Calibri"/>
                  <a:sym typeface="Calibri"/>
                </a:rPr>
                <a:t>startups</a:t>
              </a:r>
              <a:r>
                <a:rPr lang="es-ES" sz="1300" dirty="0">
                  <a:solidFill>
                    <a:schemeClr val="tx1"/>
                  </a:solidFill>
                  <a:latin typeface="Calibri"/>
                  <a:cs typeface="Calibri"/>
                  <a:sym typeface="Calibri"/>
                </a:rPr>
                <a:t> tecnológicas que complementan su plataforma.</a:t>
              </a:r>
              <a:endParaRPr lang="es-ES" sz="1300" dirty="0">
                <a:solidFill>
                  <a:schemeClr val="tx1"/>
                </a:solidFill>
                <a:latin typeface="Calibri"/>
                <a:cs typeface="Calibri"/>
              </a:endParaRPr>
            </a:p>
          </p:txBody>
        </p:sp>
        <p:grpSp>
          <p:nvGrpSpPr>
            <p:cNvPr id="8" name="Agrupar 4">
              <a:extLst>
                <a:ext uri="{FF2B5EF4-FFF2-40B4-BE49-F238E27FC236}">
                  <a16:creationId xmlns:a16="http://schemas.microsoft.com/office/drawing/2014/main" id="{E33C3FF0-F0E9-5B43-B37B-2D637315D889}"/>
                </a:ext>
              </a:extLst>
            </p:cNvPr>
            <p:cNvGrpSpPr/>
            <p:nvPr/>
          </p:nvGrpSpPr>
          <p:grpSpPr>
            <a:xfrm>
              <a:off x="4432401" y="1777935"/>
              <a:ext cx="439377" cy="386160"/>
              <a:chOff x="5892512" y="2805541"/>
              <a:chExt cx="459474" cy="403823"/>
            </a:xfrm>
          </p:grpSpPr>
          <p:sp>
            <p:nvSpPr>
              <p:cNvPr id="9" name="Elipse 8">
                <a:extLst>
                  <a:ext uri="{FF2B5EF4-FFF2-40B4-BE49-F238E27FC236}">
                    <a16:creationId xmlns:a16="http://schemas.microsoft.com/office/drawing/2014/main" id="{CDFF84E1-4DE9-0D42-8D07-36802D1613D3}"/>
                  </a:ext>
                </a:extLst>
              </p:cNvPr>
              <p:cNvSpPr/>
              <p:nvPr/>
            </p:nvSpPr>
            <p:spPr>
              <a:xfrm>
                <a:off x="5956277" y="2824919"/>
                <a:ext cx="395709" cy="376075"/>
              </a:xfrm>
              <a:prstGeom prst="ellipse">
                <a:avLst/>
              </a:prstGeom>
              <a:solidFill>
                <a:srgbClr val="B9592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sz="1200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10" name="Elipse 9">
                <a:extLst>
                  <a:ext uri="{FF2B5EF4-FFF2-40B4-BE49-F238E27FC236}">
                    <a16:creationId xmlns:a16="http://schemas.microsoft.com/office/drawing/2014/main" id="{7CDF17CD-8D38-DA42-953E-BC0E9AA1CDC2}"/>
                  </a:ext>
                </a:extLst>
              </p:cNvPr>
              <p:cNvSpPr/>
              <p:nvPr/>
            </p:nvSpPr>
            <p:spPr>
              <a:xfrm>
                <a:off x="5892512" y="2805541"/>
                <a:ext cx="424906" cy="40382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sz="1200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11" name="Triángulo 10">
                <a:extLst>
                  <a:ext uri="{FF2B5EF4-FFF2-40B4-BE49-F238E27FC236}">
                    <a16:creationId xmlns:a16="http://schemas.microsoft.com/office/drawing/2014/main" id="{75780B7C-80C3-3E41-96D8-1BDDB57DCA47}"/>
                  </a:ext>
                </a:extLst>
              </p:cNvPr>
              <p:cNvSpPr/>
              <p:nvPr/>
            </p:nvSpPr>
            <p:spPr>
              <a:xfrm rot="5400000">
                <a:off x="6076285" y="2946262"/>
                <a:ext cx="186870" cy="122381"/>
              </a:xfrm>
              <a:prstGeom prst="triangle">
                <a:avLst/>
              </a:prstGeom>
              <a:solidFill>
                <a:srgbClr val="FE782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sz="1200" dirty="0">
                  <a:latin typeface="Calibri" panose="020F0502020204030204" pitchFamily="34" charset="0"/>
                </a:endParaRPr>
              </a:p>
            </p:txBody>
          </p:sp>
        </p:grpSp>
      </p:grpSp>
      <p:grpSp>
        <p:nvGrpSpPr>
          <p:cNvPr id="12" name="Grupo 11">
            <a:extLst>
              <a:ext uri="{FF2B5EF4-FFF2-40B4-BE49-F238E27FC236}">
                <a16:creationId xmlns:a16="http://schemas.microsoft.com/office/drawing/2014/main" id="{7F5A721A-E6DD-F248-BC9D-B3E018BE2DE3}"/>
              </a:ext>
            </a:extLst>
          </p:cNvPr>
          <p:cNvGrpSpPr/>
          <p:nvPr/>
        </p:nvGrpSpPr>
        <p:grpSpPr>
          <a:xfrm>
            <a:off x="4432401" y="1489692"/>
            <a:ext cx="2168531" cy="3073840"/>
            <a:chOff x="4432401" y="1731433"/>
            <a:chExt cx="2168531" cy="3073840"/>
          </a:xfrm>
        </p:grpSpPr>
        <p:sp>
          <p:nvSpPr>
            <p:cNvPr id="13" name="Google Shape;332;p23">
              <a:extLst>
                <a:ext uri="{FF2B5EF4-FFF2-40B4-BE49-F238E27FC236}">
                  <a16:creationId xmlns:a16="http://schemas.microsoft.com/office/drawing/2014/main" id="{9C39F874-1FDB-7F48-B9EF-5A57B2477357}"/>
                </a:ext>
              </a:extLst>
            </p:cNvPr>
            <p:cNvSpPr/>
            <p:nvPr/>
          </p:nvSpPr>
          <p:spPr>
            <a:xfrm>
              <a:off x="4637916" y="1731433"/>
              <a:ext cx="1963016" cy="479091"/>
            </a:xfrm>
            <a:prstGeom prst="roundRect">
              <a:avLst>
                <a:gd name="adj" fmla="val 18326"/>
              </a:avLst>
            </a:prstGeom>
            <a:solidFill>
              <a:srgbClr val="7150A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s-ES" sz="13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/>
                </a:rPr>
                <a:t>INCREMENTO DE INGRESOS:</a:t>
              </a:r>
              <a:endParaRPr lang="es-ES" sz="1300" b="1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334;p23">
              <a:extLst>
                <a:ext uri="{FF2B5EF4-FFF2-40B4-BE49-F238E27FC236}">
                  <a16:creationId xmlns:a16="http://schemas.microsoft.com/office/drawing/2014/main" id="{A103EA20-BFFE-0040-A89D-F54E40EB6343}"/>
                </a:ext>
              </a:extLst>
            </p:cNvPr>
            <p:cNvSpPr/>
            <p:nvPr/>
          </p:nvSpPr>
          <p:spPr>
            <a:xfrm>
              <a:off x="4637916" y="2280852"/>
              <a:ext cx="1963016" cy="2524421"/>
            </a:xfrm>
            <a:prstGeom prst="roundRect">
              <a:avLst>
                <a:gd name="adj" fmla="val 3247"/>
              </a:avLst>
            </a:prstGeom>
            <a:solidFill>
              <a:srgbClr val="E3DCED"/>
            </a:solidFill>
            <a:ln>
              <a:noFill/>
            </a:ln>
          </p:spPr>
          <p:txBody>
            <a:bodyPr spcFirstLastPara="1" wrap="square" lIns="108000" tIns="108000" rIns="108000" bIns="45700" anchor="t" anchorCtr="0">
              <a:noAutofit/>
            </a:bodyPr>
            <a:lstStyle/>
            <a:p>
              <a:pPr marL="138113" lvl="1" indent="-128588">
                <a:spcBef>
                  <a:spcPct val="0"/>
                </a:spcBef>
                <a:spcAft>
                  <a:spcPts val="600"/>
                </a:spcAft>
                <a:buClr>
                  <a:srgbClr val="7150A0"/>
                </a:buClr>
                <a:buSzPct val="100000"/>
                <a:buFont typeface="Arial" panose="020B0604020202020204" pitchFamily="34" charset="0"/>
                <a:buChar char="•"/>
                <a:tabLst>
                  <a:tab pos="3228975" algn="l"/>
                </a:tabLst>
              </a:pPr>
              <a:r>
                <a:rPr lang="es-ES" sz="1300" dirty="0">
                  <a:solidFill>
                    <a:schemeClr val="tx1"/>
                  </a:solidFill>
                  <a:latin typeface="Calibri"/>
                  <a:cs typeface="Calibri"/>
                  <a:sym typeface="Calibri"/>
                </a:rPr>
                <a:t>La adopción masiva por parte de empresas, instituciones educativas y organizaciones sin fines de lucro ha contribuido a un crecimiento significativo en sus ingresos anuales.</a:t>
              </a:r>
              <a:endParaRPr lang="es-ES" sz="1300" dirty="0">
                <a:solidFill>
                  <a:schemeClr val="tx1"/>
                </a:solidFill>
                <a:latin typeface="Calibri"/>
                <a:cs typeface="Calibri"/>
              </a:endParaRPr>
            </a:p>
          </p:txBody>
        </p:sp>
        <p:grpSp>
          <p:nvGrpSpPr>
            <p:cNvPr id="15" name="Agrupar 4">
              <a:extLst>
                <a:ext uri="{FF2B5EF4-FFF2-40B4-BE49-F238E27FC236}">
                  <a16:creationId xmlns:a16="http://schemas.microsoft.com/office/drawing/2014/main" id="{1B61A12D-23E1-844A-BDC9-1307DD97E2A3}"/>
                </a:ext>
              </a:extLst>
            </p:cNvPr>
            <p:cNvGrpSpPr/>
            <p:nvPr/>
          </p:nvGrpSpPr>
          <p:grpSpPr>
            <a:xfrm>
              <a:off x="4432401" y="1777935"/>
              <a:ext cx="439377" cy="386160"/>
              <a:chOff x="5892512" y="2805541"/>
              <a:chExt cx="459474" cy="403823"/>
            </a:xfrm>
          </p:grpSpPr>
          <p:sp>
            <p:nvSpPr>
              <p:cNvPr id="16" name="Elipse 15">
                <a:extLst>
                  <a:ext uri="{FF2B5EF4-FFF2-40B4-BE49-F238E27FC236}">
                    <a16:creationId xmlns:a16="http://schemas.microsoft.com/office/drawing/2014/main" id="{6AD50943-5055-544A-8C52-8BC5B7F9D35A}"/>
                  </a:ext>
                </a:extLst>
              </p:cNvPr>
              <p:cNvSpPr/>
              <p:nvPr/>
            </p:nvSpPr>
            <p:spPr>
              <a:xfrm>
                <a:off x="5956277" y="2824919"/>
                <a:ext cx="395709" cy="376075"/>
              </a:xfrm>
              <a:prstGeom prst="ellipse">
                <a:avLst/>
              </a:prstGeom>
              <a:solidFill>
                <a:srgbClr val="593E7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sz="1300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17" name="Elipse 16">
                <a:extLst>
                  <a:ext uri="{FF2B5EF4-FFF2-40B4-BE49-F238E27FC236}">
                    <a16:creationId xmlns:a16="http://schemas.microsoft.com/office/drawing/2014/main" id="{F5051512-A2DD-0C4A-955B-636AC7BF5140}"/>
                  </a:ext>
                </a:extLst>
              </p:cNvPr>
              <p:cNvSpPr/>
              <p:nvPr/>
            </p:nvSpPr>
            <p:spPr>
              <a:xfrm>
                <a:off x="5892512" y="2805541"/>
                <a:ext cx="424906" cy="40382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sz="1300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18" name="Triángulo 17">
                <a:extLst>
                  <a:ext uri="{FF2B5EF4-FFF2-40B4-BE49-F238E27FC236}">
                    <a16:creationId xmlns:a16="http://schemas.microsoft.com/office/drawing/2014/main" id="{E0CBC362-3D0B-ED4E-9EC4-A5FFB75F424D}"/>
                  </a:ext>
                </a:extLst>
              </p:cNvPr>
              <p:cNvSpPr/>
              <p:nvPr/>
            </p:nvSpPr>
            <p:spPr>
              <a:xfrm rot="5400000">
                <a:off x="6076285" y="2946262"/>
                <a:ext cx="186870" cy="122381"/>
              </a:xfrm>
              <a:prstGeom prst="triangle">
                <a:avLst/>
              </a:prstGeom>
              <a:solidFill>
                <a:srgbClr val="715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sz="1300" dirty="0">
                  <a:latin typeface="Calibri" panose="020F0502020204030204" pitchFamily="34" charset="0"/>
                </a:endParaRPr>
              </a:p>
            </p:txBody>
          </p:sp>
        </p:grpSp>
      </p:grpSp>
      <p:sp>
        <p:nvSpPr>
          <p:cNvPr id="19" name="Google Shape;332;p23">
            <a:extLst>
              <a:ext uri="{FF2B5EF4-FFF2-40B4-BE49-F238E27FC236}">
                <a16:creationId xmlns:a16="http://schemas.microsoft.com/office/drawing/2014/main" id="{DF9E876B-43A6-B54A-86C8-23218B4E4B04}"/>
              </a:ext>
            </a:extLst>
          </p:cNvPr>
          <p:cNvSpPr/>
          <p:nvPr/>
        </p:nvSpPr>
        <p:spPr>
          <a:xfrm>
            <a:off x="2565877" y="1489692"/>
            <a:ext cx="1963115" cy="479091"/>
          </a:xfrm>
          <a:prstGeom prst="roundRect">
            <a:avLst>
              <a:gd name="adj" fmla="val 18326"/>
            </a:avLst>
          </a:prstGeom>
          <a:solidFill>
            <a:srgbClr val="92C14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11430" lvl="0" indent="0" algn="ctr">
              <a:lnSpc>
                <a:spcPct val="90000"/>
              </a:lnSpc>
              <a:spcBef>
                <a:spcPct val="0"/>
              </a:spcBef>
              <a:buSzPts val="2000"/>
              <a:buFont typeface="Arial"/>
              <a:buNone/>
            </a:pPr>
            <a:r>
              <a:rPr lang="es-ES" sz="13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DIVERSIFICACIÓN </a:t>
            </a:r>
            <a:br>
              <a:rPr lang="es-ES" sz="13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</a:br>
            <a:r>
              <a:rPr lang="es-ES" sz="13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DE PRODUCTOS:</a:t>
            </a:r>
          </a:p>
        </p:txBody>
      </p:sp>
      <p:sp>
        <p:nvSpPr>
          <p:cNvPr id="20" name="Google Shape;334;p23">
            <a:extLst>
              <a:ext uri="{FF2B5EF4-FFF2-40B4-BE49-F238E27FC236}">
                <a16:creationId xmlns:a16="http://schemas.microsoft.com/office/drawing/2014/main" id="{D3999B30-4E8F-CA48-8496-58A96ED1A581}"/>
              </a:ext>
            </a:extLst>
          </p:cNvPr>
          <p:cNvSpPr/>
          <p:nvPr/>
        </p:nvSpPr>
        <p:spPr>
          <a:xfrm>
            <a:off x="2565877" y="2039112"/>
            <a:ext cx="1963115" cy="2524420"/>
          </a:xfrm>
          <a:prstGeom prst="roundRect">
            <a:avLst>
              <a:gd name="adj" fmla="val 3247"/>
            </a:avLst>
          </a:prstGeom>
          <a:solidFill>
            <a:srgbClr val="DDEEC7"/>
          </a:solidFill>
          <a:ln>
            <a:noFill/>
          </a:ln>
        </p:spPr>
        <p:txBody>
          <a:bodyPr spcFirstLastPara="1" wrap="square" lIns="108000" tIns="108000" rIns="108000" bIns="45700" anchor="t" anchorCtr="0">
            <a:noAutofit/>
          </a:bodyPr>
          <a:lstStyle/>
          <a:p>
            <a:pPr marL="138113" lvl="1" indent="-128588">
              <a:spcBef>
                <a:spcPct val="0"/>
              </a:spcBef>
              <a:spcAft>
                <a:spcPts val="600"/>
              </a:spcAft>
              <a:buClr>
                <a:srgbClr val="92C14E"/>
              </a:buClr>
              <a:buSzPct val="100000"/>
              <a:buFont typeface="Arial" panose="020B0604020202020204" pitchFamily="34" charset="0"/>
              <a:buChar char="•"/>
              <a:tabLst>
                <a:tab pos="3228975" algn="l"/>
              </a:tabLst>
            </a:pPr>
            <a:r>
              <a:rPr lang="es-ES" sz="1300" dirty="0">
                <a:solidFill>
                  <a:schemeClr val="tx1"/>
                </a:solidFill>
                <a:latin typeface="Calibri"/>
                <a:cs typeface="Calibri"/>
                <a:sym typeface="Calibri"/>
              </a:rPr>
              <a:t>La plataforma ha diversificado su oferta con productos como </a:t>
            </a:r>
            <a:r>
              <a:rPr lang="es-ES" sz="1300" dirty="0" err="1">
                <a:solidFill>
                  <a:schemeClr val="tx1"/>
                </a:solidFill>
                <a:latin typeface="Calibri"/>
                <a:cs typeface="Calibri"/>
                <a:sym typeface="Calibri"/>
              </a:rPr>
              <a:t>Canva</a:t>
            </a:r>
            <a:r>
              <a:rPr lang="es-ES" sz="1300" dirty="0">
                <a:solidFill>
                  <a:schemeClr val="tx1"/>
                </a:solidFill>
                <a:latin typeface="Calibri"/>
                <a:cs typeface="Calibri"/>
                <a:sym typeface="Calibri"/>
              </a:rPr>
              <a:t> Pro y </a:t>
            </a:r>
            <a:r>
              <a:rPr lang="es-ES" sz="1300" dirty="0" err="1">
                <a:solidFill>
                  <a:schemeClr val="tx1"/>
                </a:solidFill>
                <a:latin typeface="Calibri"/>
                <a:cs typeface="Calibri"/>
                <a:sym typeface="Calibri"/>
              </a:rPr>
              <a:t>Canva</a:t>
            </a:r>
            <a:r>
              <a:rPr lang="es-ES" sz="1300" dirty="0">
                <a:solidFill>
                  <a:schemeClr val="tx1"/>
                </a:solidFill>
                <a:latin typeface="Calibri"/>
                <a:cs typeface="Calibri"/>
                <a:sym typeface="Calibri"/>
              </a:rPr>
              <a:t> </a:t>
            </a:r>
            <a:r>
              <a:rPr lang="es-ES" sz="1300" dirty="0" err="1">
                <a:solidFill>
                  <a:schemeClr val="tx1"/>
                </a:solidFill>
                <a:latin typeface="Calibri"/>
                <a:cs typeface="Calibri"/>
                <a:sym typeface="Calibri"/>
              </a:rPr>
              <a:t>for</a:t>
            </a:r>
            <a:r>
              <a:rPr lang="es-ES" sz="1300" dirty="0">
                <a:solidFill>
                  <a:schemeClr val="tx1"/>
                </a:solidFill>
                <a:latin typeface="Calibri"/>
                <a:cs typeface="Calibri"/>
                <a:sym typeface="Calibri"/>
              </a:rPr>
              <a:t> Enterprise, ampliando su mercado y aumentando sus ingresos.</a:t>
            </a:r>
            <a:endParaRPr lang="es-ES" sz="1300" dirty="0">
              <a:solidFill>
                <a:schemeClr val="tx1"/>
              </a:solidFill>
              <a:latin typeface="Calibri"/>
              <a:cs typeface="Calibri"/>
            </a:endParaRPr>
          </a:p>
        </p:txBody>
      </p:sp>
      <p:grpSp>
        <p:nvGrpSpPr>
          <p:cNvPr id="21" name="Agrupar 4">
            <a:extLst>
              <a:ext uri="{FF2B5EF4-FFF2-40B4-BE49-F238E27FC236}">
                <a16:creationId xmlns:a16="http://schemas.microsoft.com/office/drawing/2014/main" id="{28D91DD4-0EFB-B645-84FC-DD903A25CEF2}"/>
              </a:ext>
            </a:extLst>
          </p:cNvPr>
          <p:cNvGrpSpPr/>
          <p:nvPr/>
        </p:nvGrpSpPr>
        <p:grpSpPr>
          <a:xfrm>
            <a:off x="2360363" y="1536194"/>
            <a:ext cx="439377" cy="386160"/>
            <a:chOff x="5892512" y="2805541"/>
            <a:chExt cx="459474" cy="403823"/>
          </a:xfrm>
        </p:grpSpPr>
        <p:sp>
          <p:nvSpPr>
            <p:cNvPr id="22" name="Elipse 21">
              <a:extLst>
                <a:ext uri="{FF2B5EF4-FFF2-40B4-BE49-F238E27FC236}">
                  <a16:creationId xmlns:a16="http://schemas.microsoft.com/office/drawing/2014/main" id="{B915DFFA-0D10-A847-808C-F33A1CACD8B0}"/>
                </a:ext>
              </a:extLst>
            </p:cNvPr>
            <p:cNvSpPr/>
            <p:nvPr/>
          </p:nvSpPr>
          <p:spPr>
            <a:xfrm>
              <a:off x="5956277" y="2824919"/>
              <a:ext cx="395709" cy="376075"/>
            </a:xfrm>
            <a:prstGeom prst="ellipse">
              <a:avLst/>
            </a:prstGeom>
            <a:solidFill>
              <a:srgbClr val="6A8F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1300" dirty="0">
                <a:latin typeface="Calibri" panose="020F0502020204030204" pitchFamily="34" charset="0"/>
              </a:endParaRPr>
            </a:p>
          </p:txBody>
        </p:sp>
        <p:sp>
          <p:nvSpPr>
            <p:cNvPr id="23" name="Elipse 22">
              <a:extLst>
                <a:ext uri="{FF2B5EF4-FFF2-40B4-BE49-F238E27FC236}">
                  <a16:creationId xmlns:a16="http://schemas.microsoft.com/office/drawing/2014/main" id="{FB7C0CB4-7FC3-9249-9134-70214C0595DC}"/>
                </a:ext>
              </a:extLst>
            </p:cNvPr>
            <p:cNvSpPr/>
            <p:nvPr/>
          </p:nvSpPr>
          <p:spPr>
            <a:xfrm>
              <a:off x="5892512" y="2805541"/>
              <a:ext cx="424906" cy="40382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1300" dirty="0">
                <a:latin typeface="Calibri" panose="020F0502020204030204" pitchFamily="34" charset="0"/>
              </a:endParaRPr>
            </a:p>
          </p:txBody>
        </p:sp>
        <p:sp>
          <p:nvSpPr>
            <p:cNvPr id="24" name="Triángulo 23">
              <a:extLst>
                <a:ext uri="{FF2B5EF4-FFF2-40B4-BE49-F238E27FC236}">
                  <a16:creationId xmlns:a16="http://schemas.microsoft.com/office/drawing/2014/main" id="{9FD6D0B4-9365-F34B-8902-E9EB87950169}"/>
                </a:ext>
              </a:extLst>
            </p:cNvPr>
            <p:cNvSpPr/>
            <p:nvPr/>
          </p:nvSpPr>
          <p:spPr>
            <a:xfrm rot="5400000">
              <a:off x="6076285" y="2946262"/>
              <a:ext cx="186870" cy="122381"/>
            </a:xfrm>
            <a:prstGeom prst="triangle">
              <a:avLst/>
            </a:prstGeom>
            <a:solidFill>
              <a:srgbClr val="92C1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1300" dirty="0">
                <a:latin typeface="Calibri" panose="020F0502020204030204" pitchFamily="34" charset="0"/>
              </a:endParaRPr>
            </a:p>
          </p:txBody>
        </p:sp>
      </p:grpSp>
      <p:sp>
        <p:nvSpPr>
          <p:cNvPr id="25" name="Google Shape;332;p23">
            <a:extLst>
              <a:ext uri="{FF2B5EF4-FFF2-40B4-BE49-F238E27FC236}">
                <a16:creationId xmlns:a16="http://schemas.microsoft.com/office/drawing/2014/main" id="{3CC48B02-908C-7D4B-BFF4-E972610EF0D7}"/>
              </a:ext>
            </a:extLst>
          </p:cNvPr>
          <p:cNvSpPr/>
          <p:nvPr/>
        </p:nvSpPr>
        <p:spPr>
          <a:xfrm>
            <a:off x="493838" y="1489692"/>
            <a:ext cx="1963115" cy="479091"/>
          </a:xfrm>
          <a:prstGeom prst="roundRect">
            <a:avLst>
              <a:gd name="adj" fmla="val 18326"/>
            </a:avLst>
          </a:prstGeom>
          <a:solidFill>
            <a:srgbClr val="EE46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11430" lvl="0" indent="0" algn="ctr">
              <a:lnSpc>
                <a:spcPct val="90000"/>
              </a:lnSpc>
              <a:spcBef>
                <a:spcPct val="0"/>
              </a:spcBef>
              <a:buSzPts val="2000"/>
              <a:buFont typeface="Arial"/>
              <a:buNone/>
            </a:pPr>
            <a:r>
              <a:rPr lang="es-ES" sz="13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EXPANSIÓN </a:t>
            </a:r>
            <a:br>
              <a:rPr lang="es-ES" sz="13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</a:br>
            <a:r>
              <a:rPr lang="es-ES" sz="13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GLOBAL:</a:t>
            </a:r>
          </a:p>
        </p:txBody>
      </p:sp>
      <p:sp>
        <p:nvSpPr>
          <p:cNvPr id="26" name="Google Shape;334;p23">
            <a:extLst>
              <a:ext uri="{FF2B5EF4-FFF2-40B4-BE49-F238E27FC236}">
                <a16:creationId xmlns:a16="http://schemas.microsoft.com/office/drawing/2014/main" id="{01637A72-0BA0-0443-89FC-633065CA48EB}"/>
              </a:ext>
            </a:extLst>
          </p:cNvPr>
          <p:cNvSpPr/>
          <p:nvPr/>
        </p:nvSpPr>
        <p:spPr>
          <a:xfrm>
            <a:off x="493838" y="2039112"/>
            <a:ext cx="1963115" cy="2524420"/>
          </a:xfrm>
          <a:prstGeom prst="roundRect">
            <a:avLst>
              <a:gd name="adj" fmla="val 3924"/>
            </a:avLst>
          </a:prstGeom>
          <a:solidFill>
            <a:srgbClr val="FFD8D4"/>
          </a:solidFill>
          <a:ln>
            <a:noFill/>
          </a:ln>
        </p:spPr>
        <p:txBody>
          <a:bodyPr spcFirstLastPara="1" wrap="square" lIns="108000" tIns="108000" rIns="108000" bIns="45700" anchor="t" anchorCtr="0">
            <a:noAutofit/>
          </a:bodyPr>
          <a:lstStyle/>
          <a:p>
            <a:pPr marL="138113" lvl="1" indent="-128588">
              <a:spcBef>
                <a:spcPct val="0"/>
              </a:spcBef>
              <a:spcAft>
                <a:spcPts val="600"/>
              </a:spcAft>
              <a:buClr>
                <a:srgbClr val="EE4639"/>
              </a:buClr>
              <a:buSzPct val="100000"/>
              <a:buFont typeface="Arial" panose="020B0604020202020204" pitchFamily="34" charset="0"/>
              <a:buChar char="•"/>
              <a:tabLst>
                <a:tab pos="3228975" algn="l"/>
              </a:tabLst>
            </a:pPr>
            <a:r>
              <a:rPr lang="es-ES" sz="1300" dirty="0" err="1">
                <a:solidFill>
                  <a:schemeClr val="tx1"/>
                </a:solidFill>
                <a:latin typeface="Calibri"/>
                <a:cs typeface="Calibri"/>
                <a:sym typeface="Calibri"/>
              </a:rPr>
              <a:t>Canva</a:t>
            </a:r>
            <a:r>
              <a:rPr lang="es-ES" sz="1300" dirty="0">
                <a:solidFill>
                  <a:schemeClr val="tx1"/>
                </a:solidFill>
                <a:latin typeface="Calibri"/>
                <a:cs typeface="Calibri"/>
                <a:sym typeface="Calibri"/>
              </a:rPr>
              <a:t> ha experimentado un rápido crecimiento en usuarios a nivel mundial, alcanzando más de 60 millones de usuarios activos mensuales en más de 190 países.</a:t>
            </a:r>
            <a:endParaRPr lang="es-ES" sz="1300" dirty="0">
              <a:solidFill>
                <a:schemeClr val="tx1"/>
              </a:solidFill>
              <a:latin typeface="Calibri"/>
              <a:cs typeface="Calibri"/>
            </a:endParaRPr>
          </a:p>
        </p:txBody>
      </p:sp>
      <p:grpSp>
        <p:nvGrpSpPr>
          <p:cNvPr id="27" name="Agrupar 4">
            <a:extLst>
              <a:ext uri="{FF2B5EF4-FFF2-40B4-BE49-F238E27FC236}">
                <a16:creationId xmlns:a16="http://schemas.microsoft.com/office/drawing/2014/main" id="{697BEEAC-C7F1-6348-854F-825AFA32F621}"/>
              </a:ext>
            </a:extLst>
          </p:cNvPr>
          <p:cNvGrpSpPr/>
          <p:nvPr/>
        </p:nvGrpSpPr>
        <p:grpSpPr>
          <a:xfrm>
            <a:off x="288323" y="1536194"/>
            <a:ext cx="439377" cy="386160"/>
            <a:chOff x="5892512" y="2805541"/>
            <a:chExt cx="459474" cy="403823"/>
          </a:xfrm>
        </p:grpSpPr>
        <p:sp>
          <p:nvSpPr>
            <p:cNvPr id="28" name="Elipse 27">
              <a:extLst>
                <a:ext uri="{FF2B5EF4-FFF2-40B4-BE49-F238E27FC236}">
                  <a16:creationId xmlns:a16="http://schemas.microsoft.com/office/drawing/2014/main" id="{3762B2C8-6DEC-7246-8F51-984045D7BD19}"/>
                </a:ext>
              </a:extLst>
            </p:cNvPr>
            <p:cNvSpPr/>
            <p:nvPr/>
          </p:nvSpPr>
          <p:spPr>
            <a:xfrm>
              <a:off x="5956277" y="2824919"/>
              <a:ext cx="395709" cy="376075"/>
            </a:xfrm>
            <a:prstGeom prst="ellipse">
              <a:avLst/>
            </a:prstGeom>
            <a:solidFill>
              <a:srgbClr val="B736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1300" dirty="0">
                <a:latin typeface="Calibri" panose="020F0502020204030204" pitchFamily="34" charset="0"/>
              </a:endParaRPr>
            </a:p>
          </p:txBody>
        </p:sp>
        <p:sp>
          <p:nvSpPr>
            <p:cNvPr id="29" name="Elipse 28">
              <a:extLst>
                <a:ext uri="{FF2B5EF4-FFF2-40B4-BE49-F238E27FC236}">
                  <a16:creationId xmlns:a16="http://schemas.microsoft.com/office/drawing/2014/main" id="{D1BFBD46-1EF4-5F45-8FCC-8044C1C3DB85}"/>
                </a:ext>
              </a:extLst>
            </p:cNvPr>
            <p:cNvSpPr/>
            <p:nvPr/>
          </p:nvSpPr>
          <p:spPr>
            <a:xfrm>
              <a:off x="5892512" y="2805541"/>
              <a:ext cx="424906" cy="40382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1300" dirty="0">
                <a:latin typeface="Calibri" panose="020F0502020204030204" pitchFamily="34" charset="0"/>
              </a:endParaRPr>
            </a:p>
          </p:txBody>
        </p:sp>
        <p:sp>
          <p:nvSpPr>
            <p:cNvPr id="30" name="Triángulo 29">
              <a:extLst>
                <a:ext uri="{FF2B5EF4-FFF2-40B4-BE49-F238E27FC236}">
                  <a16:creationId xmlns:a16="http://schemas.microsoft.com/office/drawing/2014/main" id="{7EE4F26B-2BC2-A840-B729-7DEA6ED748D5}"/>
                </a:ext>
              </a:extLst>
            </p:cNvPr>
            <p:cNvSpPr/>
            <p:nvPr/>
          </p:nvSpPr>
          <p:spPr>
            <a:xfrm rot="5400000">
              <a:off x="6076285" y="2946262"/>
              <a:ext cx="186870" cy="122381"/>
            </a:xfrm>
            <a:prstGeom prst="triangle">
              <a:avLst/>
            </a:prstGeom>
            <a:solidFill>
              <a:srgbClr val="EE46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1300" dirty="0">
                <a:latin typeface="Calibri" panose="020F0502020204030204" pitchFamily="34" charset="0"/>
              </a:endParaRPr>
            </a:p>
          </p:txBody>
        </p:sp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6"/>
          <p:cNvSpPr txBox="1"/>
          <p:nvPr/>
        </p:nvSpPr>
        <p:spPr>
          <a:xfrm>
            <a:off x="489826" y="912813"/>
            <a:ext cx="7655107" cy="3770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1725" marR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1600" b="1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Tecnología y Escalabilidad</a:t>
            </a:r>
            <a:endParaRPr sz="1600" b="1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85738" marR="0" lvl="0" indent="-174625" algn="l" rtl="0">
              <a:spcBef>
                <a:spcPts val="0"/>
              </a:spcBef>
              <a:spcAft>
                <a:spcPts val="0"/>
              </a:spcAft>
              <a:buClr>
                <a:srgbClr val="00B1C2"/>
              </a:buClr>
              <a:buSzPts val="1600"/>
              <a:buFont typeface="Arial"/>
              <a:buChar char="•"/>
            </a:pPr>
            <a:r>
              <a:rPr lang="es-ES" sz="1600" b="1" dirty="0">
                <a:solidFill>
                  <a:srgbClr val="00B1C2"/>
                </a:solidFill>
                <a:latin typeface="Calibri"/>
                <a:ea typeface="Calibri"/>
                <a:cs typeface="Calibri"/>
                <a:sym typeface="Calibri"/>
              </a:rPr>
              <a:t>Infraestructura tecnológica: </a:t>
            </a:r>
            <a:r>
              <a:rPr lang="es-ES" sz="1600" dirty="0" err="1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Canva</a:t>
            </a:r>
            <a:r>
              <a:rPr lang="es-ES" sz="1600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 ha construido una infraestructura robusta capaz de soportar millones de usuarios simultáneamente, garantizando una experiencia de usuario fluida y de alta calidad.</a:t>
            </a:r>
            <a:endParaRPr dirty="0"/>
          </a:p>
          <a:p>
            <a:pPr marL="185738" marR="0" lvl="0" indent="-174625" algn="l" rtl="0">
              <a:spcBef>
                <a:spcPts val="0"/>
              </a:spcBef>
              <a:spcAft>
                <a:spcPts val="0"/>
              </a:spcAft>
              <a:buClr>
                <a:srgbClr val="00B1C2"/>
              </a:buClr>
              <a:buSzPts val="1600"/>
              <a:buFont typeface="Arial"/>
              <a:buNone/>
            </a:pPr>
            <a:endParaRPr sz="1600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85738" marR="0" lvl="0" indent="-174625" algn="l" rtl="0">
              <a:spcBef>
                <a:spcPts val="0"/>
              </a:spcBef>
              <a:spcAft>
                <a:spcPts val="0"/>
              </a:spcAft>
              <a:buClr>
                <a:srgbClr val="00B1C2"/>
              </a:buClr>
              <a:buSzPts val="1600"/>
              <a:buFont typeface="Arial"/>
              <a:buChar char="•"/>
            </a:pPr>
            <a:r>
              <a:rPr lang="es-ES" sz="1600" b="1" dirty="0">
                <a:solidFill>
                  <a:srgbClr val="00B1C2"/>
                </a:solidFill>
                <a:latin typeface="Calibri"/>
                <a:ea typeface="Calibri"/>
                <a:cs typeface="Calibri"/>
                <a:sym typeface="Calibri"/>
              </a:rPr>
              <a:t>Automatización y personalización: </a:t>
            </a:r>
            <a:r>
              <a:rPr lang="es-ES" sz="1600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Utiliza tecnologías avanzadas de automatización y personalización para optimizar la creación de diseños y mejorar la experiencia del usuario.</a:t>
            </a:r>
            <a:endParaRPr dirty="0"/>
          </a:p>
          <a:p>
            <a:pPr marL="185738" marR="0" lvl="0" indent="-174625" algn="l" rtl="0">
              <a:spcBef>
                <a:spcPts val="0"/>
              </a:spcBef>
              <a:spcAft>
                <a:spcPts val="0"/>
              </a:spcAft>
              <a:buClr>
                <a:srgbClr val="00B1C2"/>
              </a:buClr>
              <a:buSzPts val="1600"/>
              <a:buFont typeface="Arial"/>
              <a:buNone/>
            </a:pPr>
            <a:endParaRPr sz="1600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85738" marR="0" lvl="0" indent="-174625" algn="l" rtl="0">
              <a:spcBef>
                <a:spcPts val="0"/>
              </a:spcBef>
              <a:spcAft>
                <a:spcPts val="0"/>
              </a:spcAft>
              <a:buClr>
                <a:srgbClr val="00B1C2"/>
              </a:buClr>
              <a:buSzPts val="1600"/>
              <a:buFont typeface="Arial"/>
              <a:buChar char="•"/>
            </a:pPr>
            <a:r>
              <a:rPr lang="es-ES" sz="1600" b="1" dirty="0">
                <a:solidFill>
                  <a:srgbClr val="00B1C2"/>
                </a:solidFill>
                <a:latin typeface="Calibri"/>
                <a:ea typeface="Calibri"/>
                <a:cs typeface="Calibri"/>
                <a:sym typeface="Calibri"/>
              </a:rPr>
              <a:t>Integraciones: </a:t>
            </a:r>
            <a:r>
              <a:rPr lang="es-ES" sz="1600" dirty="0" err="1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Canva</a:t>
            </a:r>
            <a:r>
              <a:rPr lang="es-ES" sz="1600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 se integra con una variedad de herramientas y plataformas populares como Google Drive, Dropbox y aplicaciones de redes sociales, facilitando la importación y exportación de contenido.</a:t>
            </a:r>
            <a:endParaRPr dirty="0"/>
          </a:p>
          <a:p>
            <a:pPr marL="185738" marR="0" lvl="0" indent="-174625" algn="l" rtl="0">
              <a:spcBef>
                <a:spcPts val="0"/>
              </a:spcBef>
              <a:spcAft>
                <a:spcPts val="0"/>
              </a:spcAft>
              <a:buClr>
                <a:srgbClr val="00B1C2"/>
              </a:buClr>
              <a:buSzPts val="1600"/>
              <a:buFont typeface="Arial"/>
              <a:buNone/>
            </a:pPr>
            <a:endParaRPr sz="1600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85738" marR="0" lvl="0" indent="-174625" algn="l" rtl="0">
              <a:spcBef>
                <a:spcPts val="0"/>
              </a:spcBef>
              <a:spcAft>
                <a:spcPts val="0"/>
              </a:spcAft>
              <a:buClr>
                <a:srgbClr val="00B1C2"/>
              </a:buClr>
              <a:buSzPts val="1600"/>
              <a:buFont typeface="Arial"/>
              <a:buChar char="•"/>
            </a:pPr>
            <a:r>
              <a:rPr lang="es-ES" sz="1600" b="1" dirty="0">
                <a:solidFill>
                  <a:srgbClr val="00B1C2"/>
                </a:solidFill>
                <a:latin typeface="Calibri"/>
                <a:ea typeface="Calibri"/>
                <a:cs typeface="Calibri"/>
                <a:sym typeface="Calibri"/>
              </a:rPr>
              <a:t>Escalabilidad global: </a:t>
            </a:r>
            <a:r>
              <a:rPr lang="es-ES" sz="1600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La plataforma está diseñada para escalar fácilmente y manejar el crecimiento de usuarios a nivel global, adaptándose a las necesidades de diferentes mercados y regiones.</a:t>
            </a:r>
            <a:endParaRPr dirty="0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62E80E43-2B1E-F24F-B446-920451D74D91}"/>
              </a:ext>
            </a:extLst>
          </p:cNvPr>
          <p:cNvSpPr/>
          <p:nvPr/>
        </p:nvSpPr>
        <p:spPr>
          <a:xfrm>
            <a:off x="503237" y="376232"/>
            <a:ext cx="3889376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s-ES" sz="10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CANVA</a:t>
            </a:r>
            <a:endParaRPr lang="es-PE" sz="100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>
            <a:extLst>
              <a:ext uri="{FF2B5EF4-FFF2-40B4-BE49-F238E27FC236}">
                <a16:creationId xmlns:a16="http://schemas.microsoft.com/office/drawing/2014/main" id="{EA494734-D42B-EE44-A353-73100A5FDF1F}"/>
              </a:ext>
            </a:extLst>
          </p:cNvPr>
          <p:cNvSpPr/>
          <p:nvPr/>
        </p:nvSpPr>
        <p:spPr>
          <a:xfrm>
            <a:off x="503237" y="376232"/>
            <a:ext cx="3889376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s-ES" sz="10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CANVA</a:t>
            </a:r>
            <a:endParaRPr lang="es-PE" sz="100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Google Shape;113;p10">
            <a:extLst>
              <a:ext uri="{FF2B5EF4-FFF2-40B4-BE49-F238E27FC236}">
                <a16:creationId xmlns:a16="http://schemas.microsoft.com/office/drawing/2014/main" id="{D8748E9C-43CB-4C46-A05B-C6E170A55E51}"/>
              </a:ext>
            </a:extLst>
          </p:cNvPr>
          <p:cNvSpPr txBox="1"/>
          <p:nvPr/>
        </p:nvSpPr>
        <p:spPr>
          <a:xfrm>
            <a:off x="503238" y="912813"/>
            <a:ext cx="3889375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1725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b="1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Inversiones que atrae</a:t>
            </a:r>
            <a:endParaRPr lang="es-ES" sz="1600" dirty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855C59C7-4A0B-7B46-9FA6-27AE947ED26B}"/>
              </a:ext>
            </a:extLst>
          </p:cNvPr>
          <p:cNvSpPr/>
          <p:nvPr/>
        </p:nvSpPr>
        <p:spPr>
          <a:xfrm>
            <a:off x="793980" y="1339213"/>
            <a:ext cx="7292491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1725" marR="0" lvl="0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</a:pPr>
            <a:r>
              <a:rPr lang="es-ES" b="1" dirty="0">
                <a:solidFill>
                  <a:srgbClr val="EE4639"/>
                </a:solidFill>
                <a:latin typeface="Calibri" charset="0"/>
                <a:cs typeface="Calibri" charset="0"/>
                <a:sym typeface="Calibri"/>
              </a:rPr>
              <a:t>INVERSORES CLAVE: </a:t>
            </a:r>
            <a:br>
              <a:rPr lang="es-ES" b="1" dirty="0">
                <a:solidFill>
                  <a:srgbClr val="EE4639"/>
                </a:solidFill>
                <a:latin typeface="Calibri" charset="0"/>
                <a:cs typeface="Calibri" charset="0"/>
                <a:sym typeface="Calibri"/>
              </a:rPr>
            </a:br>
            <a:r>
              <a:rPr lang="es-ES" dirty="0" err="1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Canva</a:t>
            </a:r>
            <a:r>
              <a:rPr lang="es-ES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 ha atraído inversiones significativas de destacados fondos de capital de riesgo y firmas de inversión, incluyendo Sequoia Capital China, General </a:t>
            </a:r>
            <a:r>
              <a:rPr lang="es-ES" dirty="0" err="1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Catalyst</a:t>
            </a:r>
            <a:r>
              <a:rPr lang="es-ES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 y Bond.</a:t>
            </a:r>
            <a:endParaRPr lang="es-ES" dirty="0"/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CA8980DD-2DAA-1B47-A052-33BEFA0556FC}"/>
              </a:ext>
            </a:extLst>
          </p:cNvPr>
          <p:cNvCxnSpPr>
            <a:cxnSpLocks/>
          </p:cNvCxnSpPr>
          <p:nvPr/>
        </p:nvCxnSpPr>
        <p:spPr>
          <a:xfrm>
            <a:off x="579579" y="1542083"/>
            <a:ext cx="0" cy="612720"/>
          </a:xfrm>
          <a:prstGeom prst="line">
            <a:avLst/>
          </a:prstGeom>
          <a:ln w="12700">
            <a:solidFill>
              <a:srgbClr val="EE46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ángulo 7">
            <a:extLst>
              <a:ext uri="{FF2B5EF4-FFF2-40B4-BE49-F238E27FC236}">
                <a16:creationId xmlns:a16="http://schemas.microsoft.com/office/drawing/2014/main" id="{8AFEE0C1-A7AD-9D4A-86E7-467770B04063}"/>
              </a:ext>
            </a:extLst>
          </p:cNvPr>
          <p:cNvSpPr/>
          <p:nvPr/>
        </p:nvSpPr>
        <p:spPr>
          <a:xfrm>
            <a:off x="793980" y="2176890"/>
            <a:ext cx="7556031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1725" marR="0" lvl="0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</a:pPr>
            <a:r>
              <a:rPr lang="es-ES" b="1" dirty="0">
                <a:solidFill>
                  <a:srgbClr val="EE4639"/>
                </a:solidFill>
                <a:latin typeface="Calibri" charset="0"/>
                <a:cs typeface="Calibri" charset="0"/>
                <a:sym typeface="Calibri"/>
              </a:rPr>
              <a:t>RONDAS DE FINANCIACIÓN: </a:t>
            </a:r>
          </a:p>
          <a:p>
            <a:pPr marL="11725" marR="0" lvl="0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</a:pPr>
            <a:r>
              <a:rPr lang="es-ES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La empresa ha recaudado más de mil millones de dólares en varias rondas de financiación, utilizando estos fondos para expandir su infraestructura, mejorar su tecnología y lanzar nuevos productos.</a:t>
            </a:r>
            <a:endParaRPr lang="es-ES" dirty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D69D2AB1-6805-1247-AD71-52F57BADBC97}"/>
              </a:ext>
            </a:extLst>
          </p:cNvPr>
          <p:cNvSpPr/>
          <p:nvPr/>
        </p:nvSpPr>
        <p:spPr>
          <a:xfrm>
            <a:off x="793980" y="3085106"/>
            <a:ext cx="7650303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1725" marR="0" lvl="0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</a:pPr>
            <a:r>
              <a:rPr lang="es-ES" b="1" dirty="0">
                <a:solidFill>
                  <a:srgbClr val="EE4639"/>
                </a:solidFill>
                <a:latin typeface="Calibri" charset="0"/>
                <a:cs typeface="Calibri" charset="0"/>
                <a:sym typeface="Calibri"/>
              </a:rPr>
              <a:t>CONFIANZA DE INVERSORES: </a:t>
            </a:r>
            <a:br>
              <a:rPr lang="es-ES" b="1" dirty="0">
                <a:solidFill>
                  <a:srgbClr val="EE4639"/>
                </a:solidFill>
                <a:latin typeface="Calibri" charset="0"/>
                <a:cs typeface="Calibri" charset="0"/>
                <a:sym typeface="Calibri"/>
              </a:rPr>
            </a:br>
            <a:r>
              <a:rPr lang="es-ES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Los inversores están atraídos por la capacidad de </a:t>
            </a:r>
            <a:r>
              <a:rPr lang="es-ES" dirty="0" err="1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Canva</a:t>
            </a:r>
            <a:r>
              <a:rPr lang="es-ES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 para democratizar el diseño gráfico y su potencial de crecimiento continuo en un mercado global.</a:t>
            </a:r>
            <a:endParaRPr lang="es-ES" dirty="0"/>
          </a:p>
        </p:txBody>
      </p:sp>
      <p:sp>
        <p:nvSpPr>
          <p:cNvPr id="10" name="Más 9">
            <a:extLst>
              <a:ext uri="{FF2B5EF4-FFF2-40B4-BE49-F238E27FC236}">
                <a16:creationId xmlns:a16="http://schemas.microsoft.com/office/drawing/2014/main" id="{2F710F69-5B2E-EF41-9F36-C593EA326DC9}"/>
              </a:ext>
            </a:extLst>
          </p:cNvPr>
          <p:cNvSpPr/>
          <p:nvPr/>
        </p:nvSpPr>
        <p:spPr>
          <a:xfrm>
            <a:off x="503237" y="1348985"/>
            <a:ext cx="152683" cy="152683"/>
          </a:xfrm>
          <a:prstGeom prst="mathPlus">
            <a:avLst>
              <a:gd name="adj1" fmla="val 15202"/>
            </a:avLst>
          </a:prstGeom>
          <a:solidFill>
            <a:srgbClr val="EE46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>
              <a:latin typeface="Calibri" panose="020F0502020204030204" pitchFamily="34" charset="0"/>
            </a:endParaRPr>
          </a:p>
        </p:txBody>
      </p:sp>
      <p:sp>
        <p:nvSpPr>
          <p:cNvPr id="11" name="Más 10">
            <a:extLst>
              <a:ext uri="{FF2B5EF4-FFF2-40B4-BE49-F238E27FC236}">
                <a16:creationId xmlns:a16="http://schemas.microsoft.com/office/drawing/2014/main" id="{22504015-D0E8-7743-923C-05C322C3B865}"/>
              </a:ext>
            </a:extLst>
          </p:cNvPr>
          <p:cNvSpPr/>
          <p:nvPr/>
        </p:nvSpPr>
        <p:spPr>
          <a:xfrm>
            <a:off x="503237" y="2176890"/>
            <a:ext cx="152683" cy="152683"/>
          </a:xfrm>
          <a:prstGeom prst="mathPlus">
            <a:avLst>
              <a:gd name="adj1" fmla="val 15202"/>
            </a:avLst>
          </a:prstGeom>
          <a:solidFill>
            <a:srgbClr val="EE46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>
              <a:latin typeface="Calibri" panose="020F0502020204030204" pitchFamily="34" charset="0"/>
            </a:endParaRPr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0EB00838-67AB-294D-9F63-C9EC40FBD0B1}"/>
              </a:ext>
            </a:extLst>
          </p:cNvPr>
          <p:cNvCxnSpPr>
            <a:cxnSpLocks/>
          </p:cNvCxnSpPr>
          <p:nvPr/>
        </p:nvCxnSpPr>
        <p:spPr>
          <a:xfrm>
            <a:off x="579579" y="2334553"/>
            <a:ext cx="0" cy="750553"/>
          </a:xfrm>
          <a:prstGeom prst="line">
            <a:avLst/>
          </a:prstGeom>
          <a:ln w="12700">
            <a:solidFill>
              <a:srgbClr val="EE46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Más 12">
            <a:extLst>
              <a:ext uri="{FF2B5EF4-FFF2-40B4-BE49-F238E27FC236}">
                <a16:creationId xmlns:a16="http://schemas.microsoft.com/office/drawing/2014/main" id="{AE4DE57A-0B31-ED46-97E9-DD5476EAC718}"/>
              </a:ext>
            </a:extLst>
          </p:cNvPr>
          <p:cNvSpPr/>
          <p:nvPr/>
        </p:nvSpPr>
        <p:spPr>
          <a:xfrm>
            <a:off x="503237" y="3098280"/>
            <a:ext cx="152683" cy="152683"/>
          </a:xfrm>
          <a:prstGeom prst="mathPlus">
            <a:avLst>
              <a:gd name="adj1" fmla="val 15202"/>
            </a:avLst>
          </a:prstGeom>
          <a:solidFill>
            <a:srgbClr val="EE46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>
              <a:latin typeface="Calibri" panose="020F0502020204030204" pitchFamily="34" charset="0"/>
            </a:endParaRP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74369785-DCA0-D64F-B24A-8A7645974274}"/>
              </a:ext>
            </a:extLst>
          </p:cNvPr>
          <p:cNvSpPr/>
          <p:nvPr/>
        </p:nvSpPr>
        <p:spPr>
          <a:xfrm>
            <a:off x="793980" y="4011588"/>
            <a:ext cx="7881708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1725" marR="0" lvl="0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</a:pPr>
            <a:r>
              <a:rPr lang="es-ES" b="1" dirty="0">
                <a:solidFill>
                  <a:srgbClr val="EE4639"/>
                </a:solidFill>
                <a:latin typeface="Calibri" charset="0"/>
                <a:cs typeface="Calibri" charset="0"/>
                <a:sym typeface="Calibri"/>
              </a:rPr>
              <a:t>ESTRATEGIAS DE EXPANSIÓN: </a:t>
            </a:r>
            <a:br>
              <a:rPr lang="es-ES" b="1" dirty="0">
                <a:solidFill>
                  <a:srgbClr val="EE4639"/>
                </a:solidFill>
                <a:latin typeface="Calibri" charset="0"/>
                <a:cs typeface="Calibri" charset="0"/>
                <a:sym typeface="Calibri"/>
              </a:rPr>
            </a:br>
            <a:r>
              <a:rPr lang="es-ES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Las estrategias de expansión internacional y diversificación de productos de </a:t>
            </a:r>
            <a:r>
              <a:rPr lang="es-ES" dirty="0" err="1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Canva</a:t>
            </a:r>
            <a:r>
              <a:rPr lang="es-ES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 han atraído aún más interés y capital de inversores globales.</a:t>
            </a:r>
            <a:endParaRPr lang="es-ES" dirty="0"/>
          </a:p>
        </p:txBody>
      </p: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5223618F-84D8-984F-8276-FAB657D98653}"/>
              </a:ext>
            </a:extLst>
          </p:cNvPr>
          <p:cNvCxnSpPr>
            <a:cxnSpLocks/>
          </p:cNvCxnSpPr>
          <p:nvPr/>
        </p:nvCxnSpPr>
        <p:spPr>
          <a:xfrm>
            <a:off x="579579" y="3256403"/>
            <a:ext cx="0" cy="734650"/>
          </a:xfrm>
          <a:prstGeom prst="line">
            <a:avLst/>
          </a:prstGeom>
          <a:ln w="12700">
            <a:solidFill>
              <a:srgbClr val="EE46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Más 15">
            <a:extLst>
              <a:ext uri="{FF2B5EF4-FFF2-40B4-BE49-F238E27FC236}">
                <a16:creationId xmlns:a16="http://schemas.microsoft.com/office/drawing/2014/main" id="{079796B7-DBAF-0C4F-A32D-69464B877FE6}"/>
              </a:ext>
            </a:extLst>
          </p:cNvPr>
          <p:cNvSpPr/>
          <p:nvPr/>
        </p:nvSpPr>
        <p:spPr>
          <a:xfrm>
            <a:off x="503237" y="4024762"/>
            <a:ext cx="152683" cy="152683"/>
          </a:xfrm>
          <a:prstGeom prst="mathPlus">
            <a:avLst>
              <a:gd name="adj1" fmla="val 15202"/>
            </a:avLst>
          </a:prstGeom>
          <a:solidFill>
            <a:srgbClr val="EE46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EA41351F-7587-1646-AE6C-B065AE8092DE}"/>
              </a:ext>
            </a:extLst>
          </p:cNvPr>
          <p:cNvSpPr/>
          <p:nvPr/>
        </p:nvSpPr>
        <p:spPr>
          <a:xfrm>
            <a:off x="6918960" y="5364480"/>
            <a:ext cx="2133600" cy="2244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>
              <a:latin typeface="Calibri" panose="020F0502020204030204" pitchFamily="34" charset="0"/>
            </a:endParaRPr>
          </a:p>
        </p:txBody>
      </p:sp>
      <p:sp>
        <p:nvSpPr>
          <p:cNvPr id="3" name="object 7">
            <a:extLst>
              <a:ext uri="{FF2B5EF4-FFF2-40B4-BE49-F238E27FC236}">
                <a16:creationId xmlns:a16="http://schemas.microsoft.com/office/drawing/2014/main" id="{17D4C5F4-F817-1847-B1EC-9E0D0A84E999}"/>
              </a:ext>
            </a:extLst>
          </p:cNvPr>
          <p:cNvSpPr txBox="1"/>
          <p:nvPr/>
        </p:nvSpPr>
        <p:spPr>
          <a:xfrm>
            <a:off x="1282298" y="918372"/>
            <a:ext cx="5521727" cy="107721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77800" lvl="0" indent="-165100">
              <a:buClr>
                <a:srgbClr val="EE4639"/>
              </a:buClr>
              <a:buSzPts val="1400"/>
              <a:buFont typeface="Arial" charset="0"/>
              <a:buChar char="•"/>
              <a:tabLst>
                <a:tab pos="120650" algn="l"/>
              </a:tabLst>
            </a:pPr>
            <a:r>
              <a:rPr lang="es-ES" spc="-10" dirty="0" err="1">
                <a:solidFill>
                  <a:srgbClr val="262626"/>
                </a:solidFill>
                <a:latin typeface="Calibri" charset="0"/>
                <a:cs typeface="Calibri" charset="0"/>
                <a:sym typeface="Calibri"/>
              </a:rPr>
              <a:t>Stripe</a:t>
            </a:r>
            <a:r>
              <a:rPr lang="es-ES" spc="-10" dirty="0">
                <a:solidFill>
                  <a:srgbClr val="262626"/>
                </a:solidFill>
                <a:latin typeface="Calibri" charset="0"/>
                <a:cs typeface="Calibri" charset="0"/>
                <a:sym typeface="Calibri"/>
              </a:rPr>
              <a:t> ha simplificado los pagos en línea para millones de empresas en todo el mundo, ofreciendo soluciones de pago innovadoras y escalables que facilitan el comercio digital. Finalmente, </a:t>
            </a:r>
            <a:r>
              <a:rPr lang="es-ES" spc="-10" dirty="0" err="1">
                <a:solidFill>
                  <a:srgbClr val="262626"/>
                </a:solidFill>
                <a:latin typeface="Calibri" charset="0"/>
                <a:cs typeface="Calibri" charset="0"/>
                <a:sym typeface="Calibri"/>
              </a:rPr>
              <a:t>Canva</a:t>
            </a:r>
            <a:r>
              <a:rPr lang="es-ES" spc="-10" dirty="0">
                <a:solidFill>
                  <a:srgbClr val="262626"/>
                </a:solidFill>
                <a:latin typeface="Calibri" charset="0"/>
                <a:cs typeface="Calibri" charset="0"/>
                <a:sym typeface="Calibri"/>
              </a:rPr>
              <a:t> ha democratizado el diseño gráfico, proporcionando herramientas accesibles que permiten a cualquier persona crear contenido visual atractivo y profesional. </a:t>
            </a:r>
            <a:endParaRPr lang="es-ES" spc="-10" dirty="0">
              <a:solidFill>
                <a:srgbClr val="262626"/>
              </a:solidFill>
              <a:latin typeface="Calibri" charset="0"/>
              <a:cs typeface="Calibri" charset="0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3664375-9F60-9943-BCF7-AD6C9F3DDF4E}"/>
              </a:ext>
            </a:extLst>
          </p:cNvPr>
          <p:cNvSpPr/>
          <p:nvPr/>
        </p:nvSpPr>
        <p:spPr>
          <a:xfrm>
            <a:off x="8133347" y="163629"/>
            <a:ext cx="808522" cy="7547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>
              <a:latin typeface="Calibri" panose="020F0502020204030204" pitchFamily="34" charset="0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A760CBED-8812-AF48-9F49-19CA9388F3A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6661" y="3052731"/>
            <a:ext cx="1689027" cy="2181257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F82F6083-C99D-6241-AD91-79A50837FAC1}"/>
              </a:ext>
            </a:extLst>
          </p:cNvPr>
          <p:cNvSpPr/>
          <p:nvPr/>
        </p:nvSpPr>
        <p:spPr>
          <a:xfrm>
            <a:off x="301556" y="5321030"/>
            <a:ext cx="8453337" cy="2918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>
              <a:latin typeface="Calibri" panose="020F0502020204030204" pitchFamily="34" charset="0"/>
            </a:endParaRPr>
          </a:p>
        </p:txBody>
      </p:sp>
      <p:sp>
        <p:nvSpPr>
          <p:cNvPr id="13" name="Rectangle 5">
            <a:extLst>
              <a:ext uri="{FF2B5EF4-FFF2-40B4-BE49-F238E27FC236}">
                <a16:creationId xmlns:a16="http://schemas.microsoft.com/office/drawing/2014/main" id="{2C6E10E9-FC60-E64A-A46D-8586EBB1AF34}"/>
              </a:ext>
            </a:extLst>
          </p:cNvPr>
          <p:cNvSpPr/>
          <p:nvPr/>
        </p:nvSpPr>
        <p:spPr>
          <a:xfrm>
            <a:off x="503238" y="376836"/>
            <a:ext cx="2430462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s-PE" sz="10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INTRODUCCIÓN </a:t>
            </a:r>
          </a:p>
        </p:txBody>
      </p:sp>
    </p:spTree>
    <p:extLst>
      <p:ext uri="{BB962C8B-B14F-4D97-AF65-F5344CB8AC3E}">
        <p14:creationId xmlns:p14="http://schemas.microsoft.com/office/powerpoint/2010/main" val="290344187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A8FC8CE0-9D12-EA4D-92E5-3F5F4E58AF3B}"/>
              </a:ext>
            </a:extLst>
          </p:cNvPr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654E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>
              <a:latin typeface="Calibri" panose="020F0502020204030204" pitchFamily="34" charset="0"/>
            </a:endParaRPr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19182493-ABEA-1E47-9612-4082DC5735EA}"/>
              </a:ext>
            </a:extLst>
          </p:cNvPr>
          <p:cNvGrpSpPr/>
          <p:nvPr/>
        </p:nvGrpSpPr>
        <p:grpSpPr>
          <a:xfrm>
            <a:off x="2506315" y="2194222"/>
            <a:ext cx="4581728" cy="1326557"/>
            <a:chOff x="2403187" y="2211377"/>
            <a:chExt cx="4581728" cy="1326557"/>
          </a:xfrm>
        </p:grpSpPr>
        <p:sp>
          <p:nvSpPr>
            <p:cNvPr id="4" name="CuadroTexto 3">
              <a:extLst>
                <a:ext uri="{FF2B5EF4-FFF2-40B4-BE49-F238E27FC236}">
                  <a16:creationId xmlns:a16="http://schemas.microsoft.com/office/drawing/2014/main" id="{19BF4388-BEE4-1D46-A28E-C38DB32B5891}"/>
                </a:ext>
              </a:extLst>
            </p:cNvPr>
            <p:cNvSpPr txBox="1"/>
            <p:nvPr/>
          </p:nvSpPr>
          <p:spPr>
            <a:xfrm>
              <a:off x="2403187" y="2540738"/>
              <a:ext cx="4581728" cy="99719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s-ES_tradnl" sz="3600" dirty="0">
                  <a:solidFill>
                    <a:schemeClr val="bg1"/>
                  </a:solidFill>
                  <a:latin typeface="Graphik Regular" charset="0"/>
                  <a:ea typeface="Graphik Regular" charset="0"/>
                  <a:cs typeface="Graphik Regular" charset="0"/>
                </a:rPr>
                <a:t>CONCLUSIONES</a:t>
              </a:r>
              <a:br>
                <a:rPr lang="es-ES_tradnl" sz="3600" dirty="0">
                  <a:solidFill>
                    <a:schemeClr val="bg1"/>
                  </a:solidFill>
                  <a:latin typeface="Graphik Regular" charset="0"/>
                  <a:ea typeface="Graphik Regular" charset="0"/>
                  <a:cs typeface="Graphik Regular" charset="0"/>
                </a:rPr>
              </a:br>
              <a:r>
                <a:rPr lang="es-ES_tradnl" sz="3600" b="1" dirty="0">
                  <a:solidFill>
                    <a:schemeClr val="bg1"/>
                  </a:solidFill>
                  <a:latin typeface="Graphik Bold" charset="0"/>
                  <a:ea typeface="Graphik Bold" charset="0"/>
                  <a:cs typeface="Graphik Bold" charset="0"/>
                </a:rPr>
                <a:t>MÁS REFERENCIAS</a:t>
              </a:r>
            </a:p>
          </p:txBody>
        </p:sp>
        <p:pic>
          <p:nvPicPr>
            <p:cNvPr id="5" name="Imagen 4">
              <a:extLst>
                <a:ext uri="{FF2B5EF4-FFF2-40B4-BE49-F238E27FC236}">
                  <a16:creationId xmlns:a16="http://schemas.microsoft.com/office/drawing/2014/main" id="{5EFAC4C9-6677-0747-B71F-EE867168BF2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25491" y="2211377"/>
              <a:ext cx="202176" cy="208211"/>
            </a:xfrm>
            <a:prstGeom prst="rect">
              <a:avLst/>
            </a:prstGeom>
          </p:spPr>
        </p:pic>
      </p:grpSp>
      <p:pic>
        <p:nvPicPr>
          <p:cNvPr id="6" name="Imagen 5">
            <a:extLst>
              <a:ext uri="{FF2B5EF4-FFF2-40B4-BE49-F238E27FC236}">
                <a16:creationId xmlns:a16="http://schemas.microsoft.com/office/drawing/2014/main" id="{1A7C2276-5E56-CE4D-AF82-9FFBB9DBFC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53" y="946969"/>
            <a:ext cx="2072214" cy="3898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54193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ECB340F9-6FC7-3F46-A82E-5F0E47720D59}"/>
              </a:ext>
            </a:extLst>
          </p:cNvPr>
          <p:cNvSpPr/>
          <p:nvPr/>
        </p:nvSpPr>
        <p:spPr>
          <a:xfrm>
            <a:off x="301556" y="5321030"/>
            <a:ext cx="8453337" cy="2918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>
              <a:latin typeface="Calibri" panose="020F0502020204030204" pitchFamily="34" charset="0"/>
            </a:endParaRPr>
          </a:p>
        </p:txBody>
      </p:sp>
      <p:sp>
        <p:nvSpPr>
          <p:cNvPr id="6" name="object 7">
            <a:extLst>
              <a:ext uri="{FF2B5EF4-FFF2-40B4-BE49-F238E27FC236}">
                <a16:creationId xmlns:a16="http://schemas.microsoft.com/office/drawing/2014/main" id="{ED54E3C8-6302-4D47-B828-4427D12034FE}"/>
              </a:ext>
            </a:extLst>
          </p:cNvPr>
          <p:cNvSpPr txBox="1"/>
          <p:nvPr/>
        </p:nvSpPr>
        <p:spPr>
          <a:xfrm>
            <a:off x="1279545" y="912813"/>
            <a:ext cx="5705454" cy="36625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>
              <a:buSzPts val="1700"/>
            </a:pPr>
            <a:r>
              <a:rPr lang="es-ES" dirty="0" err="1">
                <a:latin typeface="Calibri" charset="0"/>
                <a:cs typeface="Calibri" charset="0"/>
                <a:sym typeface="Calibri"/>
              </a:rPr>
              <a:t>ByteDance</a:t>
            </a:r>
            <a:r>
              <a:rPr lang="es-ES" dirty="0">
                <a:latin typeface="Calibri" charset="0"/>
                <a:cs typeface="Calibri" charset="0"/>
                <a:sym typeface="Calibri"/>
              </a:rPr>
              <a:t> ha transformado la industria del entretenimiento y la información digital a través de su enfoque en la inteligencia artificial y la personalización de contenido.</a:t>
            </a:r>
            <a:endParaRPr lang="es-ES" dirty="0">
              <a:latin typeface="Calibri" charset="0"/>
              <a:cs typeface="Calibri" charset="0"/>
            </a:endParaRPr>
          </a:p>
          <a:p>
            <a:pPr marL="107950" lvl="0">
              <a:buSzPts val="1700"/>
            </a:pPr>
            <a:endParaRPr lang="es-ES" dirty="0">
              <a:latin typeface="Calibri" charset="0"/>
              <a:cs typeface="Calibri" charset="0"/>
              <a:sym typeface="Calibri"/>
            </a:endParaRPr>
          </a:p>
          <a:p>
            <a:pPr lvl="0">
              <a:buSzPts val="1700"/>
            </a:pPr>
            <a:r>
              <a:rPr lang="es-ES" dirty="0" err="1">
                <a:latin typeface="Calibri" charset="0"/>
                <a:cs typeface="Calibri" charset="0"/>
                <a:sym typeface="Calibri"/>
              </a:rPr>
              <a:t>SpaceX</a:t>
            </a:r>
            <a:r>
              <a:rPr lang="es-ES" dirty="0">
                <a:latin typeface="Calibri" charset="0"/>
                <a:cs typeface="Calibri" charset="0"/>
                <a:sym typeface="Calibri"/>
              </a:rPr>
              <a:t> ha cambiado fundamentalmente la industria espacial a través de innovaciones disruptivas y un rápido crecimiento.</a:t>
            </a:r>
            <a:endParaRPr lang="es-ES" dirty="0">
              <a:latin typeface="Calibri" charset="0"/>
              <a:cs typeface="Calibri" charset="0"/>
            </a:endParaRPr>
          </a:p>
          <a:p>
            <a:pPr marL="107950" lvl="0">
              <a:buSzPts val="1700"/>
            </a:pPr>
            <a:endParaRPr lang="es-ES" dirty="0">
              <a:latin typeface="Calibri" charset="0"/>
              <a:cs typeface="Calibri" charset="0"/>
              <a:sym typeface="Calibri"/>
            </a:endParaRPr>
          </a:p>
          <a:p>
            <a:pPr lvl="0">
              <a:buSzPts val="1700"/>
            </a:pPr>
            <a:r>
              <a:rPr lang="es-ES" dirty="0" err="1">
                <a:latin typeface="Calibri" charset="0"/>
                <a:cs typeface="Calibri" charset="0"/>
                <a:sym typeface="Calibri"/>
              </a:rPr>
              <a:t>Shein</a:t>
            </a:r>
            <a:r>
              <a:rPr lang="es-ES" dirty="0">
                <a:latin typeface="Calibri" charset="0"/>
                <a:cs typeface="Calibri" charset="0"/>
                <a:sym typeface="Calibri"/>
              </a:rPr>
              <a:t> ha transformado la industria de la moda a través de su enfoque disruptivo en la moda rápida, el uso avanzado de la tecnología y su capacidad para crecer rápidamente en un mercado altamente competitivo.</a:t>
            </a:r>
            <a:endParaRPr lang="es-ES" dirty="0">
              <a:latin typeface="Calibri" charset="0"/>
              <a:cs typeface="Calibri" charset="0"/>
            </a:endParaRPr>
          </a:p>
          <a:p>
            <a:pPr marL="107950" lvl="0">
              <a:buSzPts val="1700"/>
            </a:pPr>
            <a:endParaRPr lang="es-ES" dirty="0">
              <a:latin typeface="Calibri" charset="0"/>
              <a:cs typeface="Calibri" charset="0"/>
              <a:sym typeface="Calibri"/>
            </a:endParaRPr>
          </a:p>
          <a:p>
            <a:pPr lvl="0">
              <a:buSzPts val="1700"/>
            </a:pPr>
            <a:r>
              <a:rPr lang="es-ES" dirty="0" err="1">
                <a:latin typeface="Calibri" charset="0"/>
                <a:cs typeface="Calibri" charset="0"/>
                <a:sym typeface="Calibri"/>
              </a:rPr>
              <a:t>Stripe</a:t>
            </a:r>
            <a:r>
              <a:rPr lang="es-ES" dirty="0">
                <a:latin typeface="Calibri" charset="0"/>
                <a:cs typeface="Calibri" charset="0"/>
                <a:sym typeface="Calibri"/>
              </a:rPr>
              <a:t> ha transformado el procesamiento de pagos en línea con su enfoque en la simplicidad, seguridad y escalabilidad.</a:t>
            </a:r>
            <a:endParaRPr lang="es-ES" dirty="0">
              <a:latin typeface="Calibri" charset="0"/>
              <a:cs typeface="Calibri" charset="0"/>
            </a:endParaRPr>
          </a:p>
          <a:p>
            <a:pPr marL="107950" lvl="0">
              <a:buSzPts val="1700"/>
            </a:pPr>
            <a:endParaRPr lang="es-ES" dirty="0">
              <a:latin typeface="Calibri" charset="0"/>
              <a:cs typeface="Calibri" charset="0"/>
              <a:sym typeface="Calibri"/>
            </a:endParaRPr>
          </a:p>
          <a:p>
            <a:pPr lvl="0">
              <a:buSzPts val="1700"/>
            </a:pPr>
            <a:r>
              <a:rPr lang="es-ES" dirty="0" err="1">
                <a:latin typeface="Calibri" charset="0"/>
                <a:cs typeface="Calibri" charset="0"/>
                <a:sym typeface="Calibri"/>
              </a:rPr>
              <a:t>Canva</a:t>
            </a:r>
            <a:r>
              <a:rPr lang="es-ES" dirty="0">
                <a:latin typeface="Calibri" charset="0"/>
                <a:cs typeface="Calibri" charset="0"/>
                <a:sym typeface="Calibri"/>
              </a:rPr>
              <a:t> ha transformado la creación de contenido visual a través de su enfoque disruptivo en el diseño accesible, su rápido crecimiento global y su capacidad para atraer inversiones significativas.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770411CD-7176-C145-A8C8-A9F9AAC712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1260" y="954885"/>
            <a:ext cx="114138" cy="117546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4762785E-834F-C74C-A11E-B4D5C93CDB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1260" y="1818863"/>
            <a:ext cx="114138" cy="117546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E3FE770D-82E4-1D49-981B-0828824FC5D1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4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4999" y="3048772"/>
            <a:ext cx="1690689" cy="2185216"/>
          </a:xfrm>
          <a:prstGeom prst="rect">
            <a:avLst/>
          </a:prstGeom>
        </p:spPr>
      </p:pic>
      <p:sp>
        <p:nvSpPr>
          <p:cNvPr id="11" name="Rectangle 5">
            <a:extLst>
              <a:ext uri="{FF2B5EF4-FFF2-40B4-BE49-F238E27FC236}">
                <a16:creationId xmlns:a16="http://schemas.microsoft.com/office/drawing/2014/main" id="{D12CD8B3-5EEA-B54C-9D63-2D2901D071E9}"/>
              </a:ext>
            </a:extLst>
          </p:cNvPr>
          <p:cNvSpPr/>
          <p:nvPr/>
        </p:nvSpPr>
        <p:spPr>
          <a:xfrm>
            <a:off x="503238" y="376836"/>
            <a:ext cx="2430462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s-PE" sz="10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CONCLUSIONES </a:t>
            </a: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315921B6-0CB0-6B4F-AF51-5891D2CA04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1260" y="2454967"/>
            <a:ext cx="114138" cy="117546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5FDE9B0D-6833-184B-955D-A0E947DB4E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1260" y="3304726"/>
            <a:ext cx="114138" cy="117546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2DCC5349-F9A8-D74A-A865-8B6E968637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1260" y="3949813"/>
            <a:ext cx="114138" cy="117546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057B4D04-930F-2C4C-8F6A-AE78BBAEF60F}"/>
              </a:ext>
            </a:extLst>
          </p:cNvPr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8DCB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>
              <a:latin typeface="Calibri" panose="020F0502020204030204" pitchFamily="34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A837CAD1-6D9D-094F-B8DE-340D2A1D882F}"/>
              </a:ext>
            </a:extLst>
          </p:cNvPr>
          <p:cNvSpPr txBox="1"/>
          <p:nvPr/>
        </p:nvSpPr>
        <p:spPr>
          <a:xfrm>
            <a:off x="2519363" y="2540738"/>
            <a:ext cx="4581728" cy="9971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s-ES_tradnl" sz="3600" dirty="0">
                <a:solidFill>
                  <a:schemeClr val="bg1"/>
                </a:solidFill>
                <a:latin typeface="Graphik Regular" charset="0"/>
                <a:ea typeface="Graphik Regular" charset="0"/>
                <a:cs typeface="Graphik Regular" charset="0"/>
              </a:rPr>
              <a:t>BIBLIOGRAFÍA</a:t>
            </a:r>
            <a:br>
              <a:rPr lang="es-ES_tradnl" sz="3600" dirty="0">
                <a:solidFill>
                  <a:schemeClr val="bg1"/>
                </a:solidFill>
                <a:latin typeface="Graphik Regular" charset="0"/>
                <a:ea typeface="Graphik Regular" charset="0"/>
                <a:cs typeface="Graphik Regular" charset="0"/>
              </a:rPr>
            </a:br>
            <a:r>
              <a:rPr lang="es-ES_tradnl" sz="3600" b="1" dirty="0">
                <a:solidFill>
                  <a:schemeClr val="bg1"/>
                </a:solidFill>
                <a:latin typeface="Graphik Bold" charset="0"/>
                <a:ea typeface="Graphik Bold" charset="0"/>
                <a:cs typeface="Graphik Bold" charset="0"/>
              </a:rPr>
              <a:t>MÁS REFERENCIAS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59AAB59-7CA2-EF44-907C-E1985CD138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8619" y="2194222"/>
            <a:ext cx="202176" cy="208211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EF599D66-CA14-7D4C-90CF-94F0C17B0D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46970"/>
            <a:ext cx="2072061" cy="3898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15879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5FE74B55-8DA7-8B44-B12E-4951AE6410DC}"/>
              </a:ext>
            </a:extLst>
          </p:cNvPr>
          <p:cNvSpPr/>
          <p:nvPr/>
        </p:nvSpPr>
        <p:spPr>
          <a:xfrm>
            <a:off x="301556" y="5321030"/>
            <a:ext cx="8453337" cy="2918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>
              <a:latin typeface="Calibri" panose="020F0502020204030204" pitchFamily="34" charset="0"/>
            </a:endParaRPr>
          </a:p>
        </p:txBody>
      </p:sp>
      <p:sp>
        <p:nvSpPr>
          <p:cNvPr id="5" name="object 7">
            <a:extLst>
              <a:ext uri="{FF2B5EF4-FFF2-40B4-BE49-F238E27FC236}">
                <a16:creationId xmlns:a16="http://schemas.microsoft.com/office/drawing/2014/main" id="{5F1A1BE8-42A6-0A4F-9C07-8EF3D7B7417F}"/>
              </a:ext>
            </a:extLst>
          </p:cNvPr>
          <p:cNvSpPr txBox="1"/>
          <p:nvPr/>
        </p:nvSpPr>
        <p:spPr>
          <a:xfrm>
            <a:off x="1279009" y="917823"/>
            <a:ext cx="4774320" cy="280076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</a:pPr>
            <a:r>
              <a:rPr lang="es-ES"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CBINSIGHTS. (2024). </a:t>
            </a:r>
            <a:r>
              <a:rPr lang="es-ES" sz="1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</a:t>
            </a:r>
            <a:r>
              <a:rPr lang="es-ES"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Complete </a:t>
            </a:r>
            <a:r>
              <a:rPr lang="es-ES" sz="1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List</a:t>
            </a:r>
            <a:r>
              <a:rPr lang="es-ES"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of </a:t>
            </a:r>
            <a:r>
              <a:rPr lang="es-ES" sz="1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Unicorn</a:t>
            </a:r>
            <a:r>
              <a:rPr lang="es-ES"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ES" sz="1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Companies</a:t>
            </a:r>
            <a:r>
              <a:rPr lang="es-ES"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https://www.cbinsights.com/research-unicorn-companies</a:t>
            </a:r>
          </a:p>
          <a:p>
            <a:pPr marL="101600"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</a:pPr>
            <a:endParaRPr lang="es-ES" sz="1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</a:pPr>
            <a:r>
              <a:rPr lang="es-ES"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Ruiz, A. (2024). Top 20 unicornios: las </a:t>
            </a:r>
            <a:r>
              <a:rPr lang="es-ES" sz="1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startups</a:t>
            </a:r>
            <a:r>
              <a:rPr lang="es-ES"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más valiosas del mundo (2024). </a:t>
            </a:r>
            <a:r>
              <a:rPr lang="es-ES" sz="1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Creative</a:t>
            </a:r>
            <a:r>
              <a:rPr lang="es-ES"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ES" sz="1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Commons</a:t>
            </a:r>
            <a:r>
              <a:rPr lang="es-ES"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3.0. https://marketing4ecommerce.net/top-startups-mas-valiosas-mundo-ranking/</a:t>
            </a:r>
          </a:p>
          <a:p>
            <a:pPr marL="95250"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</a:pPr>
            <a:endParaRPr lang="es-ES" sz="1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</a:pPr>
            <a:r>
              <a:rPr lang="es-ES" sz="1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Teare</a:t>
            </a:r>
            <a:r>
              <a:rPr lang="es-ES"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G. (2022). </a:t>
            </a:r>
            <a:r>
              <a:rPr lang="es-ES" sz="1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</a:t>
            </a:r>
            <a:r>
              <a:rPr lang="es-ES"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ES" sz="1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Crunchbase</a:t>
            </a:r>
            <a:r>
              <a:rPr lang="es-ES"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ES" sz="1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Unicorn</a:t>
            </a:r>
            <a:r>
              <a:rPr lang="es-ES"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ES" sz="1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Board</a:t>
            </a:r>
            <a:r>
              <a:rPr lang="es-ES"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s-ES" sz="1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Value</a:t>
            </a:r>
            <a:r>
              <a:rPr lang="es-ES"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Of </a:t>
            </a:r>
            <a:r>
              <a:rPr lang="es-ES" sz="1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World’s</a:t>
            </a:r>
            <a:r>
              <a:rPr lang="es-ES"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ES" sz="1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Biggest</a:t>
            </a:r>
            <a:r>
              <a:rPr lang="es-ES"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ES" sz="1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Startups</a:t>
            </a:r>
            <a:r>
              <a:rPr lang="es-ES"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ES" sz="1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Doubles</a:t>
            </a:r>
            <a:r>
              <a:rPr lang="es-ES"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In A </a:t>
            </a:r>
            <a:r>
              <a:rPr lang="es-ES" sz="1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Year</a:t>
            </a:r>
            <a:r>
              <a:rPr lang="es-ES"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To $4 </a:t>
            </a:r>
            <a:r>
              <a:rPr lang="es-ES" sz="1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Trillion</a:t>
            </a:r>
            <a:r>
              <a:rPr lang="es-ES"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  <a:r>
              <a:rPr lang="es-ES" sz="1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Crunchbase</a:t>
            </a:r>
            <a:r>
              <a:rPr lang="es-ES"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Inc. https://news.crunchbase.com/venture/crunchbase-unicorn-board-4-trillion-value/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54C4008D-B706-CB4C-AC42-6ACB786EE7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064" y="959114"/>
            <a:ext cx="103867" cy="106967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5284806F-F818-E044-8261-8593753369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064" y="1620119"/>
            <a:ext cx="103867" cy="106967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B72E5356-7BB4-714B-B5A9-A2CFBEE69685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4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5000" y="3036889"/>
            <a:ext cx="1690688" cy="2197100"/>
          </a:xfrm>
          <a:prstGeom prst="rect">
            <a:avLst/>
          </a:prstGeom>
        </p:spPr>
      </p:pic>
      <p:sp>
        <p:nvSpPr>
          <p:cNvPr id="10" name="Rectangle 5">
            <a:extLst>
              <a:ext uri="{FF2B5EF4-FFF2-40B4-BE49-F238E27FC236}">
                <a16:creationId xmlns:a16="http://schemas.microsoft.com/office/drawing/2014/main" id="{A0EF4C1B-8F15-1244-A1C2-95B7469351AD}"/>
              </a:ext>
            </a:extLst>
          </p:cNvPr>
          <p:cNvSpPr/>
          <p:nvPr/>
        </p:nvSpPr>
        <p:spPr>
          <a:xfrm>
            <a:off x="503238" y="376836"/>
            <a:ext cx="2430462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s-PE" sz="10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BIBLIOGRAFÍA</a:t>
            </a: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BAD1109E-B66E-C748-A840-230B051163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064" y="2685593"/>
            <a:ext cx="103867" cy="106967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36FE95E1-C7F1-8847-868F-71EA24673764}"/>
              </a:ext>
            </a:extLst>
          </p:cNvPr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8087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>
              <a:latin typeface="Calibri" panose="020F0502020204030204" pitchFamily="34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3D5499CB-4D7C-DF49-82B9-5E43162A22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4199" y="2666298"/>
            <a:ext cx="1295601" cy="386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7929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3"/>
          <p:cNvSpPr txBox="1"/>
          <p:nvPr/>
        </p:nvSpPr>
        <p:spPr>
          <a:xfrm>
            <a:off x="503238" y="912813"/>
            <a:ext cx="3889375" cy="37856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1725" marR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1600" b="1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CONCEPTO</a:t>
            </a:r>
            <a:endParaRPr dirty="0"/>
          </a:p>
          <a:p>
            <a:pPr marL="182563" marR="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sz="1500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Las </a:t>
            </a:r>
            <a:r>
              <a:rPr lang="es-ES" sz="1500" dirty="0" err="1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startups</a:t>
            </a:r>
            <a:r>
              <a:rPr lang="es-ES" sz="1500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 más valiosas del mundo, también conocidas como "empresas unicornios", son empresas privadas con una valoración superior a 1.000 millones de dólares, sin estar cotizadas en bolsa.</a:t>
            </a:r>
          </a:p>
          <a:p>
            <a:pPr marL="182563" marR="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s-ES" sz="1500" dirty="0">
              <a:solidFill>
                <a:srgbClr val="262626"/>
              </a:solidFill>
              <a:latin typeface="Calibri"/>
              <a:cs typeface="Calibri"/>
              <a:sym typeface="Calibri"/>
            </a:endParaRPr>
          </a:p>
          <a:p>
            <a:pPr marL="182563" marR="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sz="1500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Este término fue acuñado por </a:t>
            </a:r>
            <a:r>
              <a:rPr lang="es-ES" sz="1500" dirty="0" err="1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Aileen</a:t>
            </a:r>
            <a:r>
              <a:rPr lang="es-ES" sz="1500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 Lee, capitalista de riesgo y fundadora de Cowboy </a:t>
            </a:r>
            <a:r>
              <a:rPr lang="es-ES" sz="1500" dirty="0" err="1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Ventures</a:t>
            </a:r>
            <a:r>
              <a:rPr lang="es-ES" sz="1500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, en 2013, para destacar la rareza y el éxito excepcional de estas empresas, similar a la naturaleza mítica del unicornio.</a:t>
            </a:r>
            <a:endParaRPr lang="es-ES" sz="1500" dirty="0"/>
          </a:p>
          <a:p>
            <a:pPr marL="182563" marR="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s-ES" sz="1500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82563" marR="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sz="1500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Desde entonces se ha convertido en un símbolo del éxito y la innovación en el mundo empresarial.</a:t>
            </a:r>
          </a:p>
        </p:txBody>
      </p:sp>
      <p:sp>
        <p:nvSpPr>
          <p:cNvPr id="49" name="Google Shape;49;p3" descr="Concepto de empresas unicornio ¿Qué son? | Unlimiteck"/>
          <p:cNvSpPr/>
          <p:nvPr/>
        </p:nvSpPr>
        <p:spPr>
          <a:xfrm>
            <a:off x="155575" y="-144463"/>
            <a:ext cx="2173782" cy="2173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2FA5BDEF-8FB3-D64A-ADA4-D9B4ED1F8A34}"/>
              </a:ext>
            </a:extLst>
          </p:cNvPr>
          <p:cNvSpPr/>
          <p:nvPr/>
        </p:nvSpPr>
        <p:spPr>
          <a:xfrm>
            <a:off x="503237" y="376232"/>
            <a:ext cx="3889376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s-ES" sz="10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LAS STARTUPS MÁS VALIOSAS DEL MUNDO (EMPRESAS UNICORNIO)</a:t>
            </a:r>
            <a:endParaRPr lang="es-PE" sz="100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C33E3A45-6A6B-5C47-AE11-2D5BA1B7E92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51389" y="912813"/>
            <a:ext cx="4392611" cy="428466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5">
            <a:extLst>
              <a:ext uri="{FF2B5EF4-FFF2-40B4-BE49-F238E27FC236}">
                <a16:creationId xmlns:a16="http://schemas.microsoft.com/office/drawing/2014/main" id="{115E71BA-D6A9-4C49-95D5-F217F2F3DCAA}"/>
              </a:ext>
            </a:extLst>
          </p:cNvPr>
          <p:cNvSpPr/>
          <p:nvPr/>
        </p:nvSpPr>
        <p:spPr>
          <a:xfrm>
            <a:off x="503237" y="376232"/>
            <a:ext cx="3889376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s-ES" sz="10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LAS STARTUPS MÁS VALIOSAS DEL MUNDO (EMPRESAS UNICORNIO)</a:t>
            </a:r>
            <a:endParaRPr lang="es-PE" sz="100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Google Shape;332;p23">
            <a:extLst>
              <a:ext uri="{FF2B5EF4-FFF2-40B4-BE49-F238E27FC236}">
                <a16:creationId xmlns:a16="http://schemas.microsoft.com/office/drawing/2014/main" id="{EE8BFB36-4DAF-F84A-9FE8-F9C628CA8D32}"/>
              </a:ext>
            </a:extLst>
          </p:cNvPr>
          <p:cNvSpPr/>
          <p:nvPr/>
        </p:nvSpPr>
        <p:spPr>
          <a:xfrm>
            <a:off x="7242706" y="912813"/>
            <a:ext cx="1571097" cy="501005"/>
          </a:xfrm>
          <a:prstGeom prst="roundRect">
            <a:avLst>
              <a:gd name="adj" fmla="val 18326"/>
            </a:avLst>
          </a:prstGeom>
          <a:solidFill>
            <a:srgbClr val="92C14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es-ES" sz="14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Inversión</a:t>
            </a:r>
          </a:p>
        </p:txBody>
      </p:sp>
      <p:sp>
        <p:nvSpPr>
          <p:cNvPr id="15" name="Google Shape;334;p23">
            <a:extLst>
              <a:ext uri="{FF2B5EF4-FFF2-40B4-BE49-F238E27FC236}">
                <a16:creationId xmlns:a16="http://schemas.microsoft.com/office/drawing/2014/main" id="{A458BA8D-5803-E342-8976-C50550FE0B4B}"/>
              </a:ext>
            </a:extLst>
          </p:cNvPr>
          <p:cNvSpPr/>
          <p:nvPr/>
        </p:nvSpPr>
        <p:spPr>
          <a:xfrm>
            <a:off x="7242706" y="1487363"/>
            <a:ext cx="1571097" cy="3515267"/>
          </a:xfrm>
          <a:prstGeom prst="roundRect">
            <a:avLst>
              <a:gd name="adj" fmla="val 2748"/>
            </a:avLst>
          </a:prstGeom>
          <a:solidFill>
            <a:srgbClr val="DDEEC7"/>
          </a:solidFill>
          <a:ln>
            <a:noFill/>
          </a:ln>
        </p:spPr>
        <p:txBody>
          <a:bodyPr spcFirstLastPara="1" wrap="square" lIns="108000" tIns="108000" rIns="108000" bIns="45700" anchor="t" anchorCtr="0">
            <a:noAutofit/>
          </a:bodyPr>
          <a:lstStyle/>
          <a:p>
            <a:pPr marL="9525" indent="0" defTabSz="457200">
              <a:spcAft>
                <a:spcPts val="600"/>
              </a:spcAft>
              <a:buClr>
                <a:srgbClr val="EE4639"/>
              </a:buClr>
              <a:buSzPct val="100000"/>
              <a:buFont typeface="Arial"/>
              <a:buNone/>
              <a:tabLst>
                <a:tab pos="3228975" algn="l"/>
              </a:tabLst>
            </a:pPr>
            <a:r>
              <a:rPr lang="es-ES" sz="1200" dirty="0">
                <a:solidFill>
                  <a:srgbClr val="262626"/>
                </a:solidFill>
                <a:latin typeface="Calibri"/>
                <a:ea typeface="+mn-ea"/>
                <a:cs typeface="Calibri"/>
                <a:sym typeface="Calibri"/>
              </a:rPr>
              <a:t>Atraen grandes inversiones de capital riesgo debido a su potencial de crecimiento y alto retorno de la inversión.</a:t>
            </a:r>
            <a:endParaRPr lang="es-ES" sz="1200" dirty="0">
              <a:solidFill>
                <a:srgbClr val="262626"/>
              </a:solidFill>
              <a:latin typeface="Calibri"/>
              <a:ea typeface="+mn-ea"/>
              <a:cs typeface="Calibri"/>
            </a:endParaRPr>
          </a:p>
        </p:txBody>
      </p:sp>
      <p:grpSp>
        <p:nvGrpSpPr>
          <p:cNvPr id="16" name="Agrupar 4">
            <a:extLst>
              <a:ext uri="{FF2B5EF4-FFF2-40B4-BE49-F238E27FC236}">
                <a16:creationId xmlns:a16="http://schemas.microsoft.com/office/drawing/2014/main" id="{553C1A50-13DE-3E43-A7CC-A9D10B440C41}"/>
              </a:ext>
            </a:extLst>
          </p:cNvPr>
          <p:cNvGrpSpPr/>
          <p:nvPr/>
        </p:nvGrpSpPr>
        <p:grpSpPr>
          <a:xfrm>
            <a:off x="7027791" y="961442"/>
            <a:ext cx="459474" cy="403823"/>
            <a:chOff x="5892512" y="2805541"/>
            <a:chExt cx="459474" cy="403823"/>
          </a:xfrm>
        </p:grpSpPr>
        <p:sp>
          <p:nvSpPr>
            <p:cNvPr id="17" name="Elipse 16">
              <a:extLst>
                <a:ext uri="{FF2B5EF4-FFF2-40B4-BE49-F238E27FC236}">
                  <a16:creationId xmlns:a16="http://schemas.microsoft.com/office/drawing/2014/main" id="{D46F3169-5F00-094D-B2FA-38A328DA5E31}"/>
                </a:ext>
              </a:extLst>
            </p:cNvPr>
            <p:cNvSpPr/>
            <p:nvPr/>
          </p:nvSpPr>
          <p:spPr>
            <a:xfrm>
              <a:off x="5956277" y="2824919"/>
              <a:ext cx="395709" cy="376075"/>
            </a:xfrm>
            <a:prstGeom prst="ellipse">
              <a:avLst/>
            </a:prstGeom>
            <a:solidFill>
              <a:srgbClr val="6B8E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1300" dirty="0">
                <a:latin typeface="Calibri" panose="020F0502020204030204" pitchFamily="34" charset="0"/>
              </a:endParaRPr>
            </a:p>
          </p:txBody>
        </p:sp>
        <p:sp>
          <p:nvSpPr>
            <p:cNvPr id="18" name="Elipse 17">
              <a:extLst>
                <a:ext uri="{FF2B5EF4-FFF2-40B4-BE49-F238E27FC236}">
                  <a16:creationId xmlns:a16="http://schemas.microsoft.com/office/drawing/2014/main" id="{08512789-5172-0243-8169-B7EBC70B02BE}"/>
                </a:ext>
              </a:extLst>
            </p:cNvPr>
            <p:cNvSpPr/>
            <p:nvPr/>
          </p:nvSpPr>
          <p:spPr>
            <a:xfrm>
              <a:off x="5892512" y="2805541"/>
              <a:ext cx="424906" cy="40382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1300" dirty="0">
                <a:latin typeface="Calibri" panose="020F0502020204030204" pitchFamily="34" charset="0"/>
              </a:endParaRPr>
            </a:p>
          </p:txBody>
        </p:sp>
        <p:sp>
          <p:nvSpPr>
            <p:cNvPr id="19" name="Triángulo 18">
              <a:extLst>
                <a:ext uri="{FF2B5EF4-FFF2-40B4-BE49-F238E27FC236}">
                  <a16:creationId xmlns:a16="http://schemas.microsoft.com/office/drawing/2014/main" id="{4677ACC5-37B6-1C4D-AADC-5DCF783DAD0C}"/>
                </a:ext>
              </a:extLst>
            </p:cNvPr>
            <p:cNvSpPr/>
            <p:nvPr/>
          </p:nvSpPr>
          <p:spPr>
            <a:xfrm rot="5400000">
              <a:off x="6076285" y="2946262"/>
              <a:ext cx="186870" cy="122381"/>
            </a:xfrm>
            <a:prstGeom prst="triangle">
              <a:avLst/>
            </a:prstGeom>
            <a:solidFill>
              <a:srgbClr val="92C1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1300" dirty="0">
                <a:latin typeface="Calibri" panose="020F0502020204030204" pitchFamily="34" charset="0"/>
              </a:endParaRPr>
            </a:p>
          </p:txBody>
        </p:sp>
      </p:grpSp>
      <p:sp>
        <p:nvSpPr>
          <p:cNvPr id="20" name="Google Shape;332;p23">
            <a:extLst>
              <a:ext uri="{FF2B5EF4-FFF2-40B4-BE49-F238E27FC236}">
                <a16:creationId xmlns:a16="http://schemas.microsoft.com/office/drawing/2014/main" id="{78B10879-C34A-614D-97FC-B973FD5B61BB}"/>
              </a:ext>
            </a:extLst>
          </p:cNvPr>
          <p:cNvSpPr/>
          <p:nvPr/>
        </p:nvSpPr>
        <p:spPr>
          <a:xfrm>
            <a:off x="5574772" y="912813"/>
            <a:ext cx="1571097" cy="501005"/>
          </a:xfrm>
          <a:prstGeom prst="roundRect">
            <a:avLst>
              <a:gd name="adj" fmla="val 18326"/>
            </a:avLst>
          </a:prstGeom>
          <a:solidFill>
            <a:srgbClr val="EE46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es-ES" sz="14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Tecnología y escalabilidad</a:t>
            </a:r>
            <a:endParaRPr lang="es-ES" sz="11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334;p23">
            <a:extLst>
              <a:ext uri="{FF2B5EF4-FFF2-40B4-BE49-F238E27FC236}">
                <a16:creationId xmlns:a16="http://schemas.microsoft.com/office/drawing/2014/main" id="{D7CECBB4-9E85-3C48-A8F3-76DF8030F9D4}"/>
              </a:ext>
            </a:extLst>
          </p:cNvPr>
          <p:cNvSpPr/>
          <p:nvPr/>
        </p:nvSpPr>
        <p:spPr>
          <a:xfrm>
            <a:off x="5574772" y="1487363"/>
            <a:ext cx="1571097" cy="3515267"/>
          </a:xfrm>
          <a:prstGeom prst="roundRect">
            <a:avLst>
              <a:gd name="adj" fmla="val 2748"/>
            </a:avLst>
          </a:prstGeom>
          <a:solidFill>
            <a:srgbClr val="FFD8D4"/>
          </a:solidFill>
          <a:ln>
            <a:noFill/>
          </a:ln>
        </p:spPr>
        <p:txBody>
          <a:bodyPr spcFirstLastPara="1" wrap="square" lIns="108000" tIns="108000" rIns="108000" bIns="45700" anchor="t" anchorCtr="0">
            <a:noAutofit/>
          </a:bodyPr>
          <a:lstStyle/>
          <a:p>
            <a:pPr marL="9525" lvl="0" defTabSz="457200">
              <a:spcAft>
                <a:spcPts val="600"/>
              </a:spcAft>
              <a:buClr>
                <a:srgbClr val="EE4639"/>
              </a:buClr>
              <a:buSzPct val="100000"/>
              <a:tabLst>
                <a:tab pos="3228975" algn="l"/>
              </a:tabLst>
            </a:pPr>
            <a:r>
              <a:rPr lang="es-ES" sz="1100" dirty="0">
                <a:solidFill>
                  <a:srgbClr val="262626"/>
                </a:solidFill>
                <a:latin typeface="Calibri"/>
                <a:ea typeface="+mn-ea"/>
                <a:cs typeface="Calibri"/>
                <a:sym typeface="Calibri"/>
              </a:rPr>
              <a:t>Utilizan tecnologías avanzadas para escalar rápidamente sus operaciones y servicios a nivel global, lo que les permite conquistar nuevos mercados y expandirse rápidamente.</a:t>
            </a:r>
            <a:endParaRPr lang="es-ES" sz="1100" dirty="0">
              <a:solidFill>
                <a:srgbClr val="262626"/>
              </a:solidFill>
              <a:latin typeface="Calibri"/>
              <a:ea typeface="+mn-ea"/>
              <a:cs typeface="Calibri"/>
            </a:endParaRPr>
          </a:p>
          <a:p>
            <a:pPr marL="9525" lvl="0" defTabSz="457200">
              <a:spcAft>
                <a:spcPts val="600"/>
              </a:spcAft>
              <a:buClr>
                <a:srgbClr val="EE4639"/>
              </a:buClr>
              <a:buSzPct val="100000"/>
              <a:tabLst>
                <a:tab pos="3228975" algn="l"/>
              </a:tabLst>
            </a:pPr>
            <a:r>
              <a:rPr lang="es-ES" sz="1100" b="1" dirty="0">
                <a:solidFill>
                  <a:srgbClr val="262626"/>
                </a:solidFill>
                <a:latin typeface="Calibri"/>
                <a:ea typeface="+mn-ea"/>
                <a:cs typeface="Calibri"/>
                <a:sym typeface="Calibri"/>
              </a:rPr>
              <a:t>Ejemplo: </a:t>
            </a:r>
            <a:endParaRPr lang="es-ES" sz="1100" b="1" dirty="0">
              <a:solidFill>
                <a:srgbClr val="262626"/>
              </a:solidFill>
              <a:latin typeface="Calibri"/>
              <a:ea typeface="+mn-ea"/>
              <a:cs typeface="Calibri"/>
            </a:endParaRPr>
          </a:p>
          <a:p>
            <a:pPr marL="9525" lvl="0" defTabSz="457200">
              <a:spcAft>
                <a:spcPts val="600"/>
              </a:spcAft>
              <a:buClr>
                <a:srgbClr val="EE4639"/>
              </a:buClr>
              <a:buSzPct val="100000"/>
              <a:tabLst>
                <a:tab pos="3228975" algn="l"/>
              </a:tabLst>
            </a:pPr>
            <a:r>
              <a:rPr lang="es-ES" sz="1100" dirty="0" err="1">
                <a:solidFill>
                  <a:srgbClr val="262626"/>
                </a:solidFill>
                <a:latin typeface="Calibri"/>
                <a:ea typeface="+mn-ea"/>
                <a:cs typeface="Calibri"/>
                <a:sym typeface="Calibri"/>
              </a:rPr>
              <a:t>Stripe</a:t>
            </a:r>
            <a:r>
              <a:rPr lang="es-ES" sz="1100" dirty="0">
                <a:solidFill>
                  <a:srgbClr val="262626"/>
                </a:solidFill>
                <a:latin typeface="Calibri"/>
                <a:ea typeface="+mn-ea"/>
                <a:cs typeface="Calibri"/>
                <a:sym typeface="Calibri"/>
              </a:rPr>
              <a:t> ofrece soluciones de pago en línea que son fácilmente escalables para empresas de todos los tamaños.</a:t>
            </a:r>
            <a:endParaRPr lang="es-ES" sz="1100" dirty="0">
              <a:solidFill>
                <a:srgbClr val="262626"/>
              </a:solidFill>
              <a:latin typeface="Calibri"/>
              <a:ea typeface="+mn-ea"/>
              <a:cs typeface="Calibri"/>
            </a:endParaRPr>
          </a:p>
        </p:txBody>
      </p:sp>
      <p:grpSp>
        <p:nvGrpSpPr>
          <p:cNvPr id="22" name="Agrupar 4">
            <a:extLst>
              <a:ext uri="{FF2B5EF4-FFF2-40B4-BE49-F238E27FC236}">
                <a16:creationId xmlns:a16="http://schemas.microsoft.com/office/drawing/2014/main" id="{BEDA3C1B-5780-524B-8F6D-B46F6C0DBA54}"/>
              </a:ext>
            </a:extLst>
          </p:cNvPr>
          <p:cNvGrpSpPr/>
          <p:nvPr/>
        </p:nvGrpSpPr>
        <p:grpSpPr>
          <a:xfrm>
            <a:off x="5359857" y="961442"/>
            <a:ext cx="459474" cy="403823"/>
            <a:chOff x="5892512" y="2805541"/>
            <a:chExt cx="459474" cy="403823"/>
          </a:xfrm>
        </p:grpSpPr>
        <p:sp>
          <p:nvSpPr>
            <p:cNvPr id="23" name="Elipse 22">
              <a:extLst>
                <a:ext uri="{FF2B5EF4-FFF2-40B4-BE49-F238E27FC236}">
                  <a16:creationId xmlns:a16="http://schemas.microsoft.com/office/drawing/2014/main" id="{C454F7F9-CDD2-5649-9CBF-361810B67322}"/>
                </a:ext>
              </a:extLst>
            </p:cNvPr>
            <p:cNvSpPr/>
            <p:nvPr/>
          </p:nvSpPr>
          <p:spPr>
            <a:xfrm>
              <a:off x="5956277" y="2824919"/>
              <a:ext cx="395709" cy="376075"/>
            </a:xfrm>
            <a:prstGeom prst="ellipse">
              <a:avLst/>
            </a:prstGeom>
            <a:solidFill>
              <a:srgbClr val="B736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1300" dirty="0">
                <a:latin typeface="Calibri" panose="020F0502020204030204" pitchFamily="34" charset="0"/>
              </a:endParaRPr>
            </a:p>
          </p:txBody>
        </p:sp>
        <p:sp>
          <p:nvSpPr>
            <p:cNvPr id="24" name="Elipse 23">
              <a:extLst>
                <a:ext uri="{FF2B5EF4-FFF2-40B4-BE49-F238E27FC236}">
                  <a16:creationId xmlns:a16="http://schemas.microsoft.com/office/drawing/2014/main" id="{196BAC40-745B-644B-BEC6-A75255EB6B95}"/>
                </a:ext>
              </a:extLst>
            </p:cNvPr>
            <p:cNvSpPr/>
            <p:nvPr/>
          </p:nvSpPr>
          <p:spPr>
            <a:xfrm>
              <a:off x="5892512" y="2805541"/>
              <a:ext cx="424906" cy="40382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1300" dirty="0">
                <a:latin typeface="Calibri" panose="020F0502020204030204" pitchFamily="34" charset="0"/>
              </a:endParaRPr>
            </a:p>
          </p:txBody>
        </p:sp>
        <p:sp>
          <p:nvSpPr>
            <p:cNvPr id="25" name="Triángulo 24">
              <a:extLst>
                <a:ext uri="{FF2B5EF4-FFF2-40B4-BE49-F238E27FC236}">
                  <a16:creationId xmlns:a16="http://schemas.microsoft.com/office/drawing/2014/main" id="{DE88149B-F6DD-FB4F-9032-B9DD4313D259}"/>
                </a:ext>
              </a:extLst>
            </p:cNvPr>
            <p:cNvSpPr/>
            <p:nvPr/>
          </p:nvSpPr>
          <p:spPr>
            <a:xfrm rot="5400000">
              <a:off x="6076285" y="2946262"/>
              <a:ext cx="186870" cy="122381"/>
            </a:xfrm>
            <a:prstGeom prst="triangle">
              <a:avLst/>
            </a:prstGeom>
            <a:solidFill>
              <a:srgbClr val="EE46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1300" dirty="0">
                <a:latin typeface="Calibri" panose="020F0502020204030204" pitchFamily="34" charset="0"/>
              </a:endParaRPr>
            </a:p>
          </p:txBody>
        </p:sp>
      </p:grpSp>
      <p:sp>
        <p:nvSpPr>
          <p:cNvPr id="26" name="Google Shape;332;p23">
            <a:extLst>
              <a:ext uri="{FF2B5EF4-FFF2-40B4-BE49-F238E27FC236}">
                <a16:creationId xmlns:a16="http://schemas.microsoft.com/office/drawing/2014/main" id="{5009FB9D-5968-044F-970D-94812C27BB9F}"/>
              </a:ext>
            </a:extLst>
          </p:cNvPr>
          <p:cNvSpPr/>
          <p:nvPr/>
        </p:nvSpPr>
        <p:spPr>
          <a:xfrm>
            <a:off x="3906838" y="912813"/>
            <a:ext cx="1571097" cy="501005"/>
          </a:xfrm>
          <a:prstGeom prst="roundRect">
            <a:avLst>
              <a:gd name="adj" fmla="val 18326"/>
            </a:avLst>
          </a:prstGeom>
          <a:solidFill>
            <a:srgbClr val="92C14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es-ES" sz="14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Crecimiento exponencial</a:t>
            </a:r>
          </a:p>
        </p:txBody>
      </p:sp>
      <p:sp>
        <p:nvSpPr>
          <p:cNvPr id="27" name="Google Shape;334;p23">
            <a:extLst>
              <a:ext uri="{FF2B5EF4-FFF2-40B4-BE49-F238E27FC236}">
                <a16:creationId xmlns:a16="http://schemas.microsoft.com/office/drawing/2014/main" id="{720B5EEA-F1F6-B04E-964A-778B319E6D91}"/>
              </a:ext>
            </a:extLst>
          </p:cNvPr>
          <p:cNvSpPr/>
          <p:nvPr/>
        </p:nvSpPr>
        <p:spPr>
          <a:xfrm>
            <a:off x="3906838" y="1487363"/>
            <a:ext cx="1571097" cy="3515267"/>
          </a:xfrm>
          <a:prstGeom prst="roundRect">
            <a:avLst>
              <a:gd name="adj" fmla="val 2748"/>
            </a:avLst>
          </a:prstGeom>
          <a:solidFill>
            <a:srgbClr val="DDEEC7"/>
          </a:solidFill>
          <a:ln>
            <a:noFill/>
          </a:ln>
        </p:spPr>
        <p:txBody>
          <a:bodyPr spcFirstLastPara="1" wrap="square" lIns="108000" tIns="108000" rIns="108000" bIns="45700" anchor="t" anchorCtr="0">
            <a:noAutofit/>
          </a:bodyPr>
          <a:lstStyle/>
          <a:p>
            <a:pPr marL="9525" indent="0" defTabSz="457200">
              <a:spcAft>
                <a:spcPts val="600"/>
              </a:spcAft>
              <a:buClr>
                <a:srgbClr val="EE4639"/>
              </a:buClr>
              <a:buSzPct val="100000"/>
              <a:buFont typeface="Arial"/>
              <a:buNone/>
              <a:tabLst>
                <a:tab pos="3228975" algn="l"/>
              </a:tabLst>
            </a:pPr>
            <a:r>
              <a:rPr lang="es-ES" sz="1100" dirty="0">
                <a:solidFill>
                  <a:srgbClr val="262626"/>
                </a:solidFill>
                <a:latin typeface="Calibri"/>
                <a:ea typeface="+mn-ea"/>
                <a:cs typeface="Calibri"/>
                <a:sym typeface="Calibri"/>
              </a:rPr>
              <a:t>Las empresas unicornio experimentan un crecimiento acelerado en un corto período, tanto en ingresos como en usuarios.</a:t>
            </a:r>
            <a:endParaRPr lang="es-ES" sz="1100" dirty="0">
              <a:solidFill>
                <a:srgbClr val="262626"/>
              </a:solidFill>
              <a:latin typeface="Calibri"/>
              <a:ea typeface="+mn-ea"/>
              <a:cs typeface="Calibri"/>
            </a:endParaRPr>
          </a:p>
          <a:p>
            <a:pPr marL="9525" indent="0" defTabSz="457200">
              <a:spcAft>
                <a:spcPts val="600"/>
              </a:spcAft>
              <a:buClr>
                <a:srgbClr val="EE4639"/>
              </a:buClr>
              <a:buSzPct val="100000"/>
              <a:buFont typeface="Arial"/>
              <a:buNone/>
              <a:tabLst>
                <a:tab pos="3228975" algn="l"/>
              </a:tabLst>
            </a:pPr>
            <a:r>
              <a:rPr lang="es-ES" sz="1100" b="1" dirty="0">
                <a:solidFill>
                  <a:srgbClr val="262626"/>
                </a:solidFill>
                <a:latin typeface="Calibri"/>
                <a:ea typeface="+mn-ea"/>
                <a:cs typeface="Calibri"/>
                <a:sym typeface="Calibri"/>
              </a:rPr>
              <a:t>Ejemplo: </a:t>
            </a:r>
            <a:endParaRPr lang="es-ES" sz="1100" b="1" dirty="0">
              <a:solidFill>
                <a:srgbClr val="262626"/>
              </a:solidFill>
              <a:latin typeface="Calibri"/>
              <a:ea typeface="+mn-ea"/>
              <a:cs typeface="Calibri"/>
            </a:endParaRPr>
          </a:p>
          <a:p>
            <a:pPr marL="9525" indent="0" defTabSz="457200">
              <a:spcAft>
                <a:spcPts val="600"/>
              </a:spcAft>
              <a:buClr>
                <a:srgbClr val="EE4639"/>
              </a:buClr>
              <a:buSzPct val="100000"/>
              <a:buFont typeface="Arial"/>
              <a:buNone/>
              <a:tabLst>
                <a:tab pos="3228975" algn="l"/>
              </a:tabLst>
            </a:pPr>
            <a:r>
              <a:rPr lang="es-ES" sz="1100" dirty="0" err="1">
                <a:solidFill>
                  <a:srgbClr val="262626"/>
                </a:solidFill>
                <a:latin typeface="Calibri"/>
                <a:ea typeface="+mn-ea"/>
                <a:cs typeface="Calibri"/>
                <a:sym typeface="Calibri"/>
              </a:rPr>
              <a:t>TikTok</a:t>
            </a:r>
            <a:r>
              <a:rPr lang="es-ES" sz="1100" dirty="0">
                <a:solidFill>
                  <a:srgbClr val="262626"/>
                </a:solidFill>
                <a:latin typeface="Calibri"/>
                <a:ea typeface="+mn-ea"/>
                <a:cs typeface="Calibri"/>
                <a:sym typeface="Calibri"/>
              </a:rPr>
              <a:t>, bajo la empresa matriz </a:t>
            </a:r>
            <a:r>
              <a:rPr lang="es-ES" sz="1100" dirty="0" err="1">
                <a:solidFill>
                  <a:srgbClr val="262626"/>
                </a:solidFill>
                <a:latin typeface="Calibri"/>
                <a:ea typeface="+mn-ea"/>
                <a:cs typeface="Calibri"/>
                <a:sym typeface="Calibri"/>
              </a:rPr>
              <a:t>ByteDance</a:t>
            </a:r>
            <a:r>
              <a:rPr lang="es-ES" sz="1100" dirty="0">
                <a:solidFill>
                  <a:srgbClr val="262626"/>
                </a:solidFill>
                <a:latin typeface="Calibri"/>
                <a:ea typeface="+mn-ea"/>
                <a:cs typeface="Calibri"/>
                <a:sym typeface="Calibri"/>
              </a:rPr>
              <a:t>, creció rápidamente para convertirse en una de las aplicaciones más populares del mundo.</a:t>
            </a:r>
            <a:endParaRPr lang="es-ES" sz="1100" dirty="0">
              <a:solidFill>
                <a:srgbClr val="262626"/>
              </a:solidFill>
              <a:latin typeface="Calibri"/>
              <a:ea typeface="+mn-ea"/>
              <a:cs typeface="Calibri"/>
            </a:endParaRPr>
          </a:p>
        </p:txBody>
      </p:sp>
      <p:grpSp>
        <p:nvGrpSpPr>
          <p:cNvPr id="28" name="Agrupar 4">
            <a:extLst>
              <a:ext uri="{FF2B5EF4-FFF2-40B4-BE49-F238E27FC236}">
                <a16:creationId xmlns:a16="http://schemas.microsoft.com/office/drawing/2014/main" id="{A651901F-C6FE-8B4C-8337-4EEC93409836}"/>
              </a:ext>
            </a:extLst>
          </p:cNvPr>
          <p:cNvGrpSpPr/>
          <p:nvPr/>
        </p:nvGrpSpPr>
        <p:grpSpPr>
          <a:xfrm>
            <a:off x="3691923" y="961442"/>
            <a:ext cx="459474" cy="403823"/>
            <a:chOff x="5892512" y="2805541"/>
            <a:chExt cx="459474" cy="403823"/>
          </a:xfrm>
        </p:grpSpPr>
        <p:sp>
          <p:nvSpPr>
            <p:cNvPr id="29" name="Elipse 28">
              <a:extLst>
                <a:ext uri="{FF2B5EF4-FFF2-40B4-BE49-F238E27FC236}">
                  <a16:creationId xmlns:a16="http://schemas.microsoft.com/office/drawing/2014/main" id="{89715EC5-DFA4-3B4E-B6B5-E64091A30425}"/>
                </a:ext>
              </a:extLst>
            </p:cNvPr>
            <p:cNvSpPr/>
            <p:nvPr/>
          </p:nvSpPr>
          <p:spPr>
            <a:xfrm>
              <a:off x="5956277" y="2824919"/>
              <a:ext cx="395709" cy="376075"/>
            </a:xfrm>
            <a:prstGeom prst="ellipse">
              <a:avLst/>
            </a:prstGeom>
            <a:solidFill>
              <a:srgbClr val="6B8E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1300" dirty="0">
                <a:latin typeface="Calibri" panose="020F0502020204030204" pitchFamily="34" charset="0"/>
              </a:endParaRPr>
            </a:p>
          </p:txBody>
        </p:sp>
        <p:sp>
          <p:nvSpPr>
            <p:cNvPr id="30" name="Elipse 29">
              <a:extLst>
                <a:ext uri="{FF2B5EF4-FFF2-40B4-BE49-F238E27FC236}">
                  <a16:creationId xmlns:a16="http://schemas.microsoft.com/office/drawing/2014/main" id="{FE7A4671-982E-9D45-A997-4BED289412E7}"/>
                </a:ext>
              </a:extLst>
            </p:cNvPr>
            <p:cNvSpPr/>
            <p:nvPr/>
          </p:nvSpPr>
          <p:spPr>
            <a:xfrm>
              <a:off x="5892512" y="2805541"/>
              <a:ext cx="424906" cy="40382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1300" dirty="0">
                <a:latin typeface="Calibri" panose="020F0502020204030204" pitchFamily="34" charset="0"/>
              </a:endParaRPr>
            </a:p>
          </p:txBody>
        </p:sp>
        <p:sp>
          <p:nvSpPr>
            <p:cNvPr id="31" name="Triángulo 30">
              <a:extLst>
                <a:ext uri="{FF2B5EF4-FFF2-40B4-BE49-F238E27FC236}">
                  <a16:creationId xmlns:a16="http://schemas.microsoft.com/office/drawing/2014/main" id="{F11B282E-82E8-444B-9F3C-4555BC3E7F9B}"/>
                </a:ext>
              </a:extLst>
            </p:cNvPr>
            <p:cNvSpPr/>
            <p:nvPr/>
          </p:nvSpPr>
          <p:spPr>
            <a:xfrm rot="5400000">
              <a:off x="6076285" y="2946262"/>
              <a:ext cx="186870" cy="122381"/>
            </a:xfrm>
            <a:prstGeom prst="triangle">
              <a:avLst/>
            </a:prstGeom>
            <a:solidFill>
              <a:srgbClr val="92C1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1300" dirty="0">
                <a:latin typeface="Calibri" panose="020F0502020204030204" pitchFamily="34" charset="0"/>
              </a:endParaRPr>
            </a:p>
          </p:txBody>
        </p:sp>
      </p:grpSp>
      <p:sp>
        <p:nvSpPr>
          <p:cNvPr id="32" name="Google Shape;332;p23">
            <a:extLst>
              <a:ext uri="{FF2B5EF4-FFF2-40B4-BE49-F238E27FC236}">
                <a16:creationId xmlns:a16="http://schemas.microsoft.com/office/drawing/2014/main" id="{DEBE3D9A-6FED-F947-91AA-DBB4B0329E60}"/>
              </a:ext>
            </a:extLst>
          </p:cNvPr>
          <p:cNvSpPr/>
          <p:nvPr/>
        </p:nvSpPr>
        <p:spPr>
          <a:xfrm>
            <a:off x="2205038" y="912813"/>
            <a:ext cx="1571097" cy="501005"/>
          </a:xfrm>
          <a:prstGeom prst="roundRect">
            <a:avLst>
              <a:gd name="adj" fmla="val 18326"/>
            </a:avLst>
          </a:prstGeom>
          <a:solidFill>
            <a:srgbClr val="EE46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es-ES" sz="14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Innovación disruptiva</a:t>
            </a:r>
            <a:endParaRPr lang="es-ES" sz="11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334;p23">
            <a:extLst>
              <a:ext uri="{FF2B5EF4-FFF2-40B4-BE49-F238E27FC236}">
                <a16:creationId xmlns:a16="http://schemas.microsoft.com/office/drawing/2014/main" id="{65726EEA-41C1-FA48-9D95-A9E7EFA811E7}"/>
              </a:ext>
            </a:extLst>
          </p:cNvPr>
          <p:cNvSpPr/>
          <p:nvPr/>
        </p:nvSpPr>
        <p:spPr>
          <a:xfrm>
            <a:off x="2205038" y="1487363"/>
            <a:ext cx="1571097" cy="3515267"/>
          </a:xfrm>
          <a:prstGeom prst="roundRect">
            <a:avLst>
              <a:gd name="adj" fmla="val 2748"/>
            </a:avLst>
          </a:prstGeom>
          <a:solidFill>
            <a:srgbClr val="FFD8D4"/>
          </a:solidFill>
          <a:ln>
            <a:noFill/>
          </a:ln>
        </p:spPr>
        <p:txBody>
          <a:bodyPr spcFirstLastPara="1" wrap="square" lIns="108000" tIns="108000" rIns="108000" bIns="45700" anchor="t" anchorCtr="0">
            <a:noAutofit/>
          </a:bodyPr>
          <a:lstStyle/>
          <a:p>
            <a:pPr marL="9525" lvl="0" defTabSz="457200">
              <a:spcAft>
                <a:spcPts val="600"/>
              </a:spcAft>
              <a:buClr>
                <a:srgbClr val="EE4639"/>
              </a:buClr>
              <a:buSzPct val="100000"/>
              <a:tabLst>
                <a:tab pos="3228975" algn="l"/>
              </a:tabLst>
            </a:pPr>
            <a:r>
              <a:rPr lang="es-ES" sz="1050" dirty="0">
                <a:solidFill>
                  <a:srgbClr val="262626"/>
                </a:solidFill>
                <a:latin typeface="Calibri"/>
                <a:ea typeface="+mn-ea"/>
                <a:cs typeface="Calibri"/>
                <a:sym typeface="Calibri"/>
              </a:rPr>
              <a:t>Estas empresas suelen introducir innovaciones que alteran significativamente los mercados existentes o crean nuevos mercados.</a:t>
            </a:r>
            <a:endParaRPr lang="es-ES" sz="1050" dirty="0">
              <a:solidFill>
                <a:srgbClr val="262626"/>
              </a:solidFill>
              <a:latin typeface="Calibri"/>
              <a:ea typeface="+mn-ea"/>
              <a:cs typeface="Calibri"/>
            </a:endParaRPr>
          </a:p>
          <a:p>
            <a:pPr marL="9525" lvl="0" defTabSz="457200">
              <a:spcAft>
                <a:spcPts val="600"/>
              </a:spcAft>
              <a:buClr>
                <a:srgbClr val="EE4639"/>
              </a:buClr>
              <a:buSzPct val="100000"/>
              <a:tabLst>
                <a:tab pos="3228975" algn="l"/>
              </a:tabLst>
            </a:pPr>
            <a:r>
              <a:rPr lang="es-ES" sz="1050" b="1" dirty="0">
                <a:solidFill>
                  <a:srgbClr val="262626"/>
                </a:solidFill>
                <a:latin typeface="Calibri"/>
                <a:ea typeface="+mn-ea"/>
                <a:cs typeface="Calibri"/>
                <a:sym typeface="Calibri"/>
              </a:rPr>
              <a:t>Ejemplos: </a:t>
            </a:r>
            <a:endParaRPr lang="es-ES" sz="1050" b="1" dirty="0">
              <a:solidFill>
                <a:srgbClr val="262626"/>
              </a:solidFill>
              <a:latin typeface="Calibri"/>
              <a:ea typeface="+mn-ea"/>
              <a:cs typeface="Calibri"/>
            </a:endParaRPr>
          </a:p>
          <a:p>
            <a:pPr marL="134938" lvl="0" indent="-125413" defTabSz="457200">
              <a:spcAft>
                <a:spcPts val="600"/>
              </a:spcAft>
              <a:buClr>
                <a:srgbClr val="EE4639"/>
              </a:buClr>
              <a:buSzPct val="100000"/>
              <a:buFont typeface="Arial" panose="020B0604020202020204" pitchFamily="34" charset="0"/>
              <a:buChar char="•"/>
              <a:tabLst>
                <a:tab pos="3228975" algn="l"/>
              </a:tabLst>
            </a:pPr>
            <a:r>
              <a:rPr lang="es-ES" sz="1050" dirty="0">
                <a:solidFill>
                  <a:srgbClr val="262626"/>
                </a:solidFill>
                <a:latin typeface="Calibri"/>
                <a:ea typeface="+mn-ea"/>
                <a:cs typeface="Calibri"/>
                <a:sym typeface="Calibri"/>
              </a:rPr>
              <a:t>Uber revolucionó el sector del transporte con su plataforma de </a:t>
            </a:r>
            <a:r>
              <a:rPr lang="es-ES" sz="1050" dirty="0" err="1">
                <a:solidFill>
                  <a:srgbClr val="262626"/>
                </a:solidFill>
                <a:latin typeface="Calibri"/>
                <a:ea typeface="+mn-ea"/>
                <a:cs typeface="Calibri"/>
                <a:sym typeface="Calibri"/>
              </a:rPr>
              <a:t>ride-hailing</a:t>
            </a:r>
            <a:r>
              <a:rPr lang="es-ES" sz="1050" dirty="0">
                <a:solidFill>
                  <a:srgbClr val="262626"/>
                </a:solidFill>
                <a:latin typeface="Calibri"/>
                <a:ea typeface="+mn-ea"/>
                <a:cs typeface="Calibri"/>
                <a:sym typeface="Calibri"/>
              </a:rPr>
              <a:t>.</a:t>
            </a:r>
            <a:endParaRPr lang="es-ES" sz="1050" dirty="0">
              <a:solidFill>
                <a:srgbClr val="262626"/>
              </a:solidFill>
              <a:latin typeface="Calibri"/>
              <a:ea typeface="+mn-ea"/>
              <a:cs typeface="Calibri"/>
            </a:endParaRPr>
          </a:p>
          <a:p>
            <a:pPr marL="134938" lvl="0" indent="-125413" defTabSz="457200">
              <a:spcAft>
                <a:spcPts val="600"/>
              </a:spcAft>
              <a:buClr>
                <a:srgbClr val="EE4639"/>
              </a:buClr>
              <a:buSzPct val="100000"/>
              <a:buFont typeface="Arial" panose="020B0604020202020204" pitchFamily="34" charset="0"/>
              <a:buChar char="•"/>
              <a:tabLst>
                <a:tab pos="3228975" algn="l"/>
              </a:tabLst>
            </a:pPr>
            <a:r>
              <a:rPr lang="es-ES" sz="1050" dirty="0" err="1">
                <a:solidFill>
                  <a:srgbClr val="262626"/>
                </a:solidFill>
                <a:latin typeface="Calibri"/>
                <a:ea typeface="+mn-ea"/>
                <a:cs typeface="Calibri"/>
                <a:sym typeface="Calibri"/>
              </a:rPr>
              <a:t>Airbnb</a:t>
            </a:r>
            <a:r>
              <a:rPr lang="es-ES" sz="1050" dirty="0">
                <a:solidFill>
                  <a:srgbClr val="262626"/>
                </a:solidFill>
                <a:latin typeface="Calibri"/>
                <a:ea typeface="+mn-ea"/>
                <a:cs typeface="Calibri"/>
                <a:sym typeface="Calibri"/>
              </a:rPr>
              <a:t> permite a los propietarios alquilar sus viviendas directamente a los consumidores, cambiando la industria de la hospitalidad.</a:t>
            </a:r>
            <a:endParaRPr lang="es-ES" sz="1050" dirty="0">
              <a:solidFill>
                <a:srgbClr val="262626"/>
              </a:solidFill>
              <a:latin typeface="Calibri"/>
              <a:ea typeface="+mn-ea"/>
              <a:cs typeface="Calibri"/>
            </a:endParaRPr>
          </a:p>
        </p:txBody>
      </p:sp>
      <p:grpSp>
        <p:nvGrpSpPr>
          <p:cNvPr id="34" name="Agrupar 4">
            <a:extLst>
              <a:ext uri="{FF2B5EF4-FFF2-40B4-BE49-F238E27FC236}">
                <a16:creationId xmlns:a16="http://schemas.microsoft.com/office/drawing/2014/main" id="{71663B95-DC79-7C44-B24C-ED5262141D5A}"/>
              </a:ext>
            </a:extLst>
          </p:cNvPr>
          <p:cNvGrpSpPr/>
          <p:nvPr/>
        </p:nvGrpSpPr>
        <p:grpSpPr>
          <a:xfrm>
            <a:off x="1990123" y="961442"/>
            <a:ext cx="459474" cy="403823"/>
            <a:chOff x="5892512" y="2805541"/>
            <a:chExt cx="459474" cy="403823"/>
          </a:xfrm>
        </p:grpSpPr>
        <p:sp>
          <p:nvSpPr>
            <p:cNvPr id="35" name="Elipse 34">
              <a:extLst>
                <a:ext uri="{FF2B5EF4-FFF2-40B4-BE49-F238E27FC236}">
                  <a16:creationId xmlns:a16="http://schemas.microsoft.com/office/drawing/2014/main" id="{06AB8728-BFAA-B24E-9799-B7337F75731F}"/>
                </a:ext>
              </a:extLst>
            </p:cNvPr>
            <p:cNvSpPr/>
            <p:nvPr/>
          </p:nvSpPr>
          <p:spPr>
            <a:xfrm>
              <a:off x="5956277" y="2824919"/>
              <a:ext cx="395709" cy="376075"/>
            </a:xfrm>
            <a:prstGeom prst="ellipse">
              <a:avLst/>
            </a:prstGeom>
            <a:solidFill>
              <a:srgbClr val="B736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1300" dirty="0">
                <a:latin typeface="Calibri" panose="020F0502020204030204" pitchFamily="34" charset="0"/>
              </a:endParaRPr>
            </a:p>
          </p:txBody>
        </p:sp>
        <p:sp>
          <p:nvSpPr>
            <p:cNvPr id="36" name="Elipse 35">
              <a:extLst>
                <a:ext uri="{FF2B5EF4-FFF2-40B4-BE49-F238E27FC236}">
                  <a16:creationId xmlns:a16="http://schemas.microsoft.com/office/drawing/2014/main" id="{7C3F2A24-59F7-2D46-812D-800C5D00FFF0}"/>
                </a:ext>
              </a:extLst>
            </p:cNvPr>
            <p:cNvSpPr/>
            <p:nvPr/>
          </p:nvSpPr>
          <p:spPr>
            <a:xfrm>
              <a:off x="5892512" y="2805541"/>
              <a:ext cx="424906" cy="40382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1300" dirty="0">
                <a:latin typeface="Calibri" panose="020F0502020204030204" pitchFamily="34" charset="0"/>
              </a:endParaRPr>
            </a:p>
          </p:txBody>
        </p:sp>
        <p:sp>
          <p:nvSpPr>
            <p:cNvPr id="37" name="Triángulo 36">
              <a:extLst>
                <a:ext uri="{FF2B5EF4-FFF2-40B4-BE49-F238E27FC236}">
                  <a16:creationId xmlns:a16="http://schemas.microsoft.com/office/drawing/2014/main" id="{B39E4DBD-DF25-454A-970F-514555FE0AC2}"/>
                </a:ext>
              </a:extLst>
            </p:cNvPr>
            <p:cNvSpPr/>
            <p:nvPr/>
          </p:nvSpPr>
          <p:spPr>
            <a:xfrm rot="5400000">
              <a:off x="6076285" y="2946262"/>
              <a:ext cx="186870" cy="122381"/>
            </a:xfrm>
            <a:prstGeom prst="triangle">
              <a:avLst/>
            </a:prstGeom>
            <a:solidFill>
              <a:srgbClr val="EE46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1300" dirty="0">
                <a:latin typeface="Calibri" panose="020F0502020204030204" pitchFamily="34" charset="0"/>
              </a:endParaRPr>
            </a:p>
          </p:txBody>
        </p:sp>
      </p:grpSp>
      <p:sp>
        <p:nvSpPr>
          <p:cNvPr id="38" name="Google Shape;332;p23">
            <a:extLst>
              <a:ext uri="{FF2B5EF4-FFF2-40B4-BE49-F238E27FC236}">
                <a16:creationId xmlns:a16="http://schemas.microsoft.com/office/drawing/2014/main" id="{EFBB689B-28C8-6C4D-9263-9D38F33A9C7B}"/>
              </a:ext>
            </a:extLst>
          </p:cNvPr>
          <p:cNvSpPr/>
          <p:nvPr/>
        </p:nvSpPr>
        <p:spPr>
          <a:xfrm>
            <a:off x="503238" y="912813"/>
            <a:ext cx="1571097" cy="501005"/>
          </a:xfrm>
          <a:prstGeom prst="roundRect">
            <a:avLst>
              <a:gd name="adj" fmla="val 18326"/>
            </a:avLst>
          </a:prstGeom>
          <a:solidFill>
            <a:srgbClr val="92C14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es-ES" sz="14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Valoración</a:t>
            </a:r>
          </a:p>
        </p:txBody>
      </p:sp>
      <p:sp>
        <p:nvSpPr>
          <p:cNvPr id="39" name="Google Shape;334;p23">
            <a:extLst>
              <a:ext uri="{FF2B5EF4-FFF2-40B4-BE49-F238E27FC236}">
                <a16:creationId xmlns:a16="http://schemas.microsoft.com/office/drawing/2014/main" id="{970A9B1C-5EF6-9E47-ABA6-A9E1F5A10EBE}"/>
              </a:ext>
            </a:extLst>
          </p:cNvPr>
          <p:cNvSpPr/>
          <p:nvPr/>
        </p:nvSpPr>
        <p:spPr>
          <a:xfrm>
            <a:off x="503238" y="1487363"/>
            <a:ext cx="1571097" cy="3515267"/>
          </a:xfrm>
          <a:prstGeom prst="roundRect">
            <a:avLst>
              <a:gd name="adj" fmla="val 2748"/>
            </a:avLst>
          </a:prstGeom>
          <a:solidFill>
            <a:srgbClr val="DDEEC7"/>
          </a:solidFill>
          <a:ln>
            <a:solidFill>
              <a:srgbClr val="DDEEC7"/>
            </a:solidFill>
          </a:ln>
        </p:spPr>
        <p:txBody>
          <a:bodyPr spcFirstLastPara="1" wrap="square" lIns="108000" tIns="108000" rIns="108000" bIns="45700" anchor="t" anchorCtr="0">
            <a:noAutofit/>
          </a:bodyPr>
          <a:lstStyle/>
          <a:p>
            <a:pPr marL="9525" indent="0" defTabSz="457200">
              <a:spcAft>
                <a:spcPts val="600"/>
              </a:spcAft>
              <a:buClr>
                <a:srgbClr val="EE4639"/>
              </a:buClr>
              <a:buSzPct val="100000"/>
              <a:buFont typeface="Arial"/>
              <a:buNone/>
              <a:tabLst>
                <a:tab pos="3228975" algn="l"/>
              </a:tabLst>
            </a:pPr>
            <a:r>
              <a:rPr lang="es-ES" sz="1100" dirty="0">
                <a:solidFill>
                  <a:srgbClr val="262626"/>
                </a:solidFill>
                <a:latin typeface="Calibri"/>
                <a:ea typeface="+mn-ea"/>
                <a:cs typeface="Calibri"/>
                <a:sym typeface="Calibri"/>
              </a:rPr>
              <a:t>La característica definitoria de una empresa unicornio es su alta valoración. </a:t>
            </a:r>
            <a:endParaRPr lang="es-ES" sz="1100" dirty="0">
              <a:solidFill>
                <a:srgbClr val="262626"/>
              </a:solidFill>
              <a:latin typeface="Calibri"/>
              <a:ea typeface="+mn-ea"/>
              <a:cs typeface="Calibri"/>
            </a:endParaRPr>
          </a:p>
          <a:p>
            <a:pPr marL="9525" indent="0" defTabSz="457200">
              <a:spcAft>
                <a:spcPts val="600"/>
              </a:spcAft>
              <a:buClr>
                <a:srgbClr val="EE4639"/>
              </a:buClr>
              <a:buSzPct val="100000"/>
              <a:buFont typeface="Arial"/>
              <a:buNone/>
              <a:tabLst>
                <a:tab pos="3228975" algn="l"/>
              </a:tabLst>
            </a:pPr>
            <a:r>
              <a:rPr lang="es-ES" sz="1100" dirty="0">
                <a:solidFill>
                  <a:srgbClr val="262626"/>
                </a:solidFill>
                <a:latin typeface="Calibri"/>
                <a:ea typeface="+mn-ea"/>
                <a:cs typeface="Calibri"/>
                <a:sym typeface="Calibri"/>
              </a:rPr>
              <a:t>Esto se logra a través de rondas de financiación donde inversores, como fondos de capital de riesgo y firmas de inversión, compran una parte de la empresa a cambio de capital.</a:t>
            </a:r>
            <a:endParaRPr lang="es-ES" sz="1100" dirty="0">
              <a:solidFill>
                <a:srgbClr val="262626"/>
              </a:solidFill>
              <a:latin typeface="Calibri"/>
              <a:ea typeface="+mn-ea"/>
              <a:cs typeface="Calibri"/>
            </a:endParaRPr>
          </a:p>
        </p:txBody>
      </p:sp>
      <p:grpSp>
        <p:nvGrpSpPr>
          <p:cNvPr id="40" name="Agrupar 4">
            <a:extLst>
              <a:ext uri="{FF2B5EF4-FFF2-40B4-BE49-F238E27FC236}">
                <a16:creationId xmlns:a16="http://schemas.microsoft.com/office/drawing/2014/main" id="{CECD89DD-336E-D44D-9035-B12187A1E5A6}"/>
              </a:ext>
            </a:extLst>
          </p:cNvPr>
          <p:cNvGrpSpPr/>
          <p:nvPr/>
        </p:nvGrpSpPr>
        <p:grpSpPr>
          <a:xfrm>
            <a:off x="288323" y="961442"/>
            <a:ext cx="459474" cy="403823"/>
            <a:chOff x="5892512" y="2805541"/>
            <a:chExt cx="459474" cy="403823"/>
          </a:xfrm>
        </p:grpSpPr>
        <p:sp>
          <p:nvSpPr>
            <p:cNvPr id="41" name="Elipse 40">
              <a:extLst>
                <a:ext uri="{FF2B5EF4-FFF2-40B4-BE49-F238E27FC236}">
                  <a16:creationId xmlns:a16="http://schemas.microsoft.com/office/drawing/2014/main" id="{D58BDC76-26F8-B640-98AA-79905D051B4E}"/>
                </a:ext>
              </a:extLst>
            </p:cNvPr>
            <p:cNvSpPr/>
            <p:nvPr/>
          </p:nvSpPr>
          <p:spPr>
            <a:xfrm>
              <a:off x="5956277" y="2824919"/>
              <a:ext cx="395709" cy="376075"/>
            </a:xfrm>
            <a:prstGeom prst="ellipse">
              <a:avLst/>
            </a:prstGeom>
            <a:solidFill>
              <a:srgbClr val="6B8E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1300" dirty="0">
                <a:latin typeface="Calibri" panose="020F0502020204030204" pitchFamily="34" charset="0"/>
              </a:endParaRPr>
            </a:p>
          </p:txBody>
        </p:sp>
        <p:sp>
          <p:nvSpPr>
            <p:cNvPr id="42" name="Elipse 41">
              <a:extLst>
                <a:ext uri="{FF2B5EF4-FFF2-40B4-BE49-F238E27FC236}">
                  <a16:creationId xmlns:a16="http://schemas.microsoft.com/office/drawing/2014/main" id="{1E78264A-F2FA-CA49-853B-0659C321CE0D}"/>
                </a:ext>
              </a:extLst>
            </p:cNvPr>
            <p:cNvSpPr/>
            <p:nvPr/>
          </p:nvSpPr>
          <p:spPr>
            <a:xfrm>
              <a:off x="5892512" y="2805541"/>
              <a:ext cx="424906" cy="40382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1300" dirty="0">
                <a:latin typeface="Calibri" panose="020F0502020204030204" pitchFamily="34" charset="0"/>
              </a:endParaRPr>
            </a:p>
          </p:txBody>
        </p:sp>
        <p:sp>
          <p:nvSpPr>
            <p:cNvPr id="43" name="Triángulo 42">
              <a:extLst>
                <a:ext uri="{FF2B5EF4-FFF2-40B4-BE49-F238E27FC236}">
                  <a16:creationId xmlns:a16="http://schemas.microsoft.com/office/drawing/2014/main" id="{A4A979E0-2585-EF41-82CF-4911D8BDFF9F}"/>
                </a:ext>
              </a:extLst>
            </p:cNvPr>
            <p:cNvSpPr/>
            <p:nvPr/>
          </p:nvSpPr>
          <p:spPr>
            <a:xfrm rot="5400000">
              <a:off x="6076285" y="2946262"/>
              <a:ext cx="186870" cy="122381"/>
            </a:xfrm>
            <a:prstGeom prst="triangle">
              <a:avLst/>
            </a:prstGeom>
            <a:solidFill>
              <a:srgbClr val="92C1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1300" dirty="0">
                <a:latin typeface="Calibri" panose="020F0502020204030204" pitchFamily="34" charset="0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5"/>
          <p:cNvSpPr txBox="1"/>
          <p:nvPr/>
        </p:nvSpPr>
        <p:spPr>
          <a:xfrm>
            <a:off x="503238" y="926291"/>
            <a:ext cx="8164347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1725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b="1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IMPORTANCIA EN EL ECOSISTEMA DIGITAL</a:t>
            </a:r>
            <a:endParaRPr dirty="0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2540DAC0-FF7B-FA44-B4FB-C50117DA80E3}"/>
              </a:ext>
            </a:extLst>
          </p:cNvPr>
          <p:cNvSpPr/>
          <p:nvPr/>
        </p:nvSpPr>
        <p:spPr>
          <a:xfrm>
            <a:off x="503237" y="376232"/>
            <a:ext cx="3889376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s-ES" sz="10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LAS STARTUPS MÁS VALIOSAS DEL MUNDO (EMPRESAS UNICORNIO)</a:t>
            </a:r>
            <a:endParaRPr lang="es-PE" sz="100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BB8AA534-D593-B24E-AF65-4A33D50E684C}"/>
              </a:ext>
            </a:extLst>
          </p:cNvPr>
          <p:cNvSpPr/>
          <p:nvPr/>
        </p:nvSpPr>
        <p:spPr>
          <a:xfrm>
            <a:off x="793980" y="1344523"/>
            <a:ext cx="7459473" cy="136960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1725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 dirty="0">
                <a:solidFill>
                  <a:srgbClr val="EE4639"/>
                </a:solidFill>
                <a:latin typeface="Calibri" charset="0"/>
                <a:cs typeface="Calibri" charset="0"/>
                <a:sym typeface="Calibri"/>
              </a:rPr>
              <a:t>ATRACCIÓN DE INVERSIONES:</a:t>
            </a:r>
            <a:endParaRPr lang="es-ES" b="1" dirty="0">
              <a:solidFill>
                <a:srgbClr val="EE4639"/>
              </a:solidFill>
              <a:latin typeface="Calibri" charset="0"/>
              <a:cs typeface="Calibri" charset="0"/>
            </a:endParaRPr>
          </a:p>
          <a:p>
            <a:pPr marL="11725" marR="0" lvl="1" indent="0" algn="l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Las empresas unicornio atraen grandes inversiones de capital de riesgo, lo que les permite innovar y expandirse rápidamente.</a:t>
            </a:r>
            <a:endParaRPr lang="es-ES" dirty="0"/>
          </a:p>
          <a:p>
            <a:pPr marL="11725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Ejemplo: </a:t>
            </a:r>
            <a:endParaRPr lang="es-ES" b="1" dirty="0"/>
          </a:p>
          <a:p>
            <a:pPr marL="11725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Empresas como </a:t>
            </a:r>
            <a:r>
              <a:rPr lang="es-ES" b="0" i="0" u="none" strike="noStrike" cap="none" dirty="0" err="1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SoftBank</a:t>
            </a:r>
            <a:r>
              <a:rPr lang="es-ES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ES" b="0" i="0" u="none" strike="noStrike" cap="none" dirty="0" err="1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Vision</a:t>
            </a:r>
            <a:r>
              <a:rPr lang="es-ES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ES" b="0" i="0" u="none" strike="noStrike" cap="none" dirty="0" err="1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Fund</a:t>
            </a:r>
            <a:r>
              <a:rPr lang="es-ES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 han invertido miles de millones de dólares en </a:t>
            </a:r>
            <a:r>
              <a:rPr lang="es-ES" b="0" i="0" u="none" strike="noStrike" cap="none" dirty="0" err="1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startups</a:t>
            </a:r>
            <a:r>
              <a:rPr lang="es-ES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 prometedoras.</a:t>
            </a:r>
            <a:endParaRPr lang="es-ES" dirty="0"/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40F5337F-FA09-B147-A6A0-EA2A139740E5}"/>
              </a:ext>
            </a:extLst>
          </p:cNvPr>
          <p:cNvCxnSpPr>
            <a:cxnSpLocks/>
          </p:cNvCxnSpPr>
          <p:nvPr/>
        </p:nvCxnSpPr>
        <p:spPr>
          <a:xfrm>
            <a:off x="579579" y="1547393"/>
            <a:ext cx="0" cy="1374002"/>
          </a:xfrm>
          <a:prstGeom prst="line">
            <a:avLst/>
          </a:prstGeom>
          <a:ln w="12700">
            <a:solidFill>
              <a:srgbClr val="EE46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ángulo 10">
            <a:extLst>
              <a:ext uri="{FF2B5EF4-FFF2-40B4-BE49-F238E27FC236}">
                <a16:creationId xmlns:a16="http://schemas.microsoft.com/office/drawing/2014/main" id="{2362DD8C-9AC4-E24F-896A-F3E2CF0F730E}"/>
              </a:ext>
            </a:extLst>
          </p:cNvPr>
          <p:cNvSpPr/>
          <p:nvPr/>
        </p:nvSpPr>
        <p:spPr>
          <a:xfrm>
            <a:off x="793980" y="2901785"/>
            <a:ext cx="7459473" cy="1154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1725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 dirty="0">
                <a:solidFill>
                  <a:srgbClr val="EE4639"/>
                </a:solidFill>
                <a:latin typeface="Calibri" charset="0"/>
                <a:cs typeface="Calibri" charset="0"/>
                <a:sym typeface="Calibri"/>
              </a:rPr>
              <a:t>IMPACTO EN EL MERCADO:</a:t>
            </a:r>
            <a:endParaRPr lang="es-ES" b="1" dirty="0">
              <a:solidFill>
                <a:srgbClr val="EE4639"/>
              </a:solidFill>
              <a:latin typeface="Calibri" charset="0"/>
              <a:cs typeface="Calibri" charset="0"/>
            </a:endParaRPr>
          </a:p>
          <a:p>
            <a:pPr marL="11725" marR="0" lvl="1" indent="0" algn="l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Transforman industrias y crean nuevas oportunidades de negocio, impulsando la competencia y el desarrollo tecnológico.</a:t>
            </a:r>
            <a:endParaRPr lang="es-ES" dirty="0"/>
          </a:p>
          <a:p>
            <a:pPr marL="11725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Ejemplo: </a:t>
            </a:r>
            <a:endParaRPr lang="es-ES" b="1" dirty="0"/>
          </a:p>
          <a:p>
            <a:pPr marL="11725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Amazon Web </a:t>
            </a:r>
            <a:r>
              <a:rPr lang="es-ES" b="0" i="0" u="none" strike="noStrike" cap="none" dirty="0" err="1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Services</a:t>
            </a:r>
            <a:r>
              <a:rPr lang="es-ES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 (AWS) ha creado un mercado robusto para servicios de computación en la nube.</a:t>
            </a:r>
            <a:endParaRPr lang="es-ES" dirty="0"/>
          </a:p>
        </p:txBody>
      </p:sp>
      <p:sp>
        <p:nvSpPr>
          <p:cNvPr id="12" name="Más 11">
            <a:extLst>
              <a:ext uri="{FF2B5EF4-FFF2-40B4-BE49-F238E27FC236}">
                <a16:creationId xmlns:a16="http://schemas.microsoft.com/office/drawing/2014/main" id="{D7FD7F73-2460-F744-AEA3-1018BDB7628A}"/>
              </a:ext>
            </a:extLst>
          </p:cNvPr>
          <p:cNvSpPr/>
          <p:nvPr/>
        </p:nvSpPr>
        <p:spPr>
          <a:xfrm>
            <a:off x="503237" y="1354295"/>
            <a:ext cx="152683" cy="152683"/>
          </a:xfrm>
          <a:prstGeom prst="mathPlus">
            <a:avLst>
              <a:gd name="adj1" fmla="val 15202"/>
            </a:avLst>
          </a:prstGeom>
          <a:solidFill>
            <a:srgbClr val="EE46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>
              <a:latin typeface="Calibri" panose="020F0502020204030204" pitchFamily="34" charset="0"/>
            </a:endParaRPr>
          </a:p>
        </p:txBody>
      </p:sp>
      <p:sp>
        <p:nvSpPr>
          <p:cNvPr id="15" name="Más 14">
            <a:extLst>
              <a:ext uri="{FF2B5EF4-FFF2-40B4-BE49-F238E27FC236}">
                <a16:creationId xmlns:a16="http://schemas.microsoft.com/office/drawing/2014/main" id="{519A7282-D132-BB4E-95F6-FF8A26A6632B}"/>
              </a:ext>
            </a:extLst>
          </p:cNvPr>
          <p:cNvSpPr/>
          <p:nvPr/>
        </p:nvSpPr>
        <p:spPr>
          <a:xfrm>
            <a:off x="503237" y="2937297"/>
            <a:ext cx="152683" cy="152683"/>
          </a:xfrm>
          <a:prstGeom prst="mathPlus">
            <a:avLst>
              <a:gd name="adj1" fmla="val 15202"/>
            </a:avLst>
          </a:prstGeom>
          <a:solidFill>
            <a:srgbClr val="EE46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6"/>
          <p:cNvSpPr txBox="1"/>
          <p:nvPr/>
        </p:nvSpPr>
        <p:spPr>
          <a:xfrm>
            <a:off x="489826" y="912813"/>
            <a:ext cx="8164347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1725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b="1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IMPORTANCIA EN EL ECOSISTEMA DIGITAL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5E7519C1-E85B-C64C-BEDE-D312849C5219}"/>
              </a:ext>
            </a:extLst>
          </p:cNvPr>
          <p:cNvSpPr/>
          <p:nvPr/>
        </p:nvSpPr>
        <p:spPr>
          <a:xfrm>
            <a:off x="503237" y="376232"/>
            <a:ext cx="3889376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s-ES" sz="10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LAS STARTUPS MÁS VALIOSAS DEL MUNDO (EMPRESAS UNICORNIO)</a:t>
            </a:r>
            <a:endParaRPr lang="es-PE" sz="100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E6A89B7F-78C2-2D47-AD80-DF256FF617C9}"/>
              </a:ext>
            </a:extLst>
          </p:cNvPr>
          <p:cNvSpPr/>
          <p:nvPr/>
        </p:nvSpPr>
        <p:spPr>
          <a:xfrm>
            <a:off x="793980" y="1344523"/>
            <a:ext cx="7459473" cy="1154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1725"/>
            <a:r>
              <a:rPr lang="es-ES" b="1" dirty="0">
                <a:solidFill>
                  <a:srgbClr val="EE4639"/>
                </a:solidFill>
                <a:latin typeface="Calibri" charset="0"/>
                <a:cs typeface="Calibri" charset="0"/>
                <a:sym typeface="Calibri"/>
              </a:rPr>
              <a:t>GENERACIÓN DE EMPLEO:</a:t>
            </a:r>
            <a:endParaRPr lang="es-ES" b="1" dirty="0">
              <a:solidFill>
                <a:srgbClr val="EE4639"/>
              </a:solidFill>
              <a:latin typeface="Calibri" charset="0"/>
              <a:cs typeface="Calibri" charset="0"/>
            </a:endParaRPr>
          </a:p>
          <a:p>
            <a:pPr marL="11725" marR="0" lvl="1" indent="0" algn="l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Contribuyen significativamente a la creación de empleo, tanto directamente como a través de su cadena de valor.</a:t>
            </a:r>
            <a:endParaRPr lang="es-ES" dirty="0"/>
          </a:p>
          <a:p>
            <a:pPr marL="11725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Ejemplo: </a:t>
            </a:r>
            <a:br>
              <a:rPr lang="es-ES" b="1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s-ES" b="1" i="0" u="none" strike="noStrike" cap="none" dirty="0">
                <a:solidFill>
                  <a:srgbClr val="00B1C2"/>
                </a:solidFill>
                <a:latin typeface="Calibri"/>
                <a:ea typeface="Calibri"/>
                <a:cs typeface="Calibri"/>
                <a:sym typeface="Calibri"/>
              </a:rPr>
              <a:t>Uber y </a:t>
            </a:r>
            <a:r>
              <a:rPr lang="es-ES" b="1" i="0" u="none" strike="noStrike" cap="none" dirty="0" err="1">
                <a:solidFill>
                  <a:srgbClr val="00B1C2"/>
                </a:solidFill>
                <a:latin typeface="Calibri"/>
                <a:ea typeface="Calibri"/>
                <a:cs typeface="Calibri"/>
                <a:sym typeface="Calibri"/>
              </a:rPr>
              <a:t>Lyft</a:t>
            </a:r>
            <a:r>
              <a:rPr lang="es-ES" b="1" i="0" u="none" strike="noStrike" cap="none" dirty="0">
                <a:solidFill>
                  <a:srgbClr val="00B1C2"/>
                </a:solidFill>
                <a:latin typeface="Calibri"/>
                <a:ea typeface="Calibri"/>
                <a:cs typeface="Calibri"/>
                <a:sym typeface="Calibri"/>
              </a:rPr>
              <a:t> han creado oportunidades de empleo para millones de conductores en todo el mundo.</a:t>
            </a:r>
            <a:endParaRPr lang="es-ES" dirty="0">
              <a:solidFill>
                <a:srgbClr val="00B1C2"/>
              </a:solidFill>
            </a:endParaRPr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1BF129E5-452F-DF47-AC18-F1BAEFC5E7FC}"/>
              </a:ext>
            </a:extLst>
          </p:cNvPr>
          <p:cNvCxnSpPr>
            <a:cxnSpLocks/>
          </p:cNvCxnSpPr>
          <p:nvPr/>
        </p:nvCxnSpPr>
        <p:spPr>
          <a:xfrm>
            <a:off x="579579" y="1547393"/>
            <a:ext cx="0" cy="1179904"/>
          </a:xfrm>
          <a:prstGeom prst="line">
            <a:avLst/>
          </a:prstGeom>
          <a:ln w="12700">
            <a:solidFill>
              <a:srgbClr val="EE46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ángulo 9">
            <a:extLst>
              <a:ext uri="{FF2B5EF4-FFF2-40B4-BE49-F238E27FC236}">
                <a16:creationId xmlns:a16="http://schemas.microsoft.com/office/drawing/2014/main" id="{470F8CEF-B1A0-1241-A319-586B54499A1E}"/>
              </a:ext>
            </a:extLst>
          </p:cNvPr>
          <p:cNvSpPr/>
          <p:nvPr/>
        </p:nvSpPr>
        <p:spPr>
          <a:xfrm>
            <a:off x="793980" y="2767712"/>
            <a:ext cx="7459473" cy="93871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1725"/>
            <a:r>
              <a:rPr lang="es-ES" b="1" dirty="0">
                <a:solidFill>
                  <a:srgbClr val="EE4639"/>
                </a:solidFill>
                <a:latin typeface="Calibri" charset="0"/>
                <a:cs typeface="Calibri" charset="0"/>
                <a:sym typeface="Calibri"/>
              </a:rPr>
              <a:t>INNOVACIÓN Y DESARROLLO:</a:t>
            </a:r>
            <a:endParaRPr lang="es-ES" b="1" dirty="0">
              <a:solidFill>
                <a:srgbClr val="EE4639"/>
              </a:solidFill>
              <a:latin typeface="Calibri" charset="0"/>
              <a:cs typeface="Calibri" charset="0"/>
            </a:endParaRPr>
          </a:p>
          <a:p>
            <a:pPr marL="11725" marR="0" lvl="1" indent="0" algn="l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Impulsan la innovación en múltiples sectores, desde tecnología hasta servicios financieros y salud.</a:t>
            </a:r>
            <a:endParaRPr lang="es-ES" dirty="0"/>
          </a:p>
          <a:p>
            <a:pPr marL="11725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Ejemplo: </a:t>
            </a:r>
            <a:br>
              <a:rPr lang="es-ES" b="1" i="0" u="none" strike="noStrike" cap="none" dirty="0">
                <a:solidFill>
                  <a:srgbClr val="7150A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s-ES" b="1" i="0" u="none" strike="noStrike" cap="none" dirty="0">
                <a:solidFill>
                  <a:srgbClr val="00B1C2"/>
                </a:solidFill>
                <a:latin typeface="Calibri"/>
                <a:ea typeface="Calibri"/>
                <a:cs typeface="Calibri"/>
                <a:sym typeface="Calibri"/>
              </a:rPr>
              <a:t>Empresas de biotecnología como Moderna han innovado en el desarrollo de vacunas.</a:t>
            </a:r>
            <a:endParaRPr lang="es-ES" dirty="0">
              <a:solidFill>
                <a:srgbClr val="00B1C2"/>
              </a:solidFill>
            </a:endParaRPr>
          </a:p>
        </p:txBody>
      </p:sp>
      <p:sp>
        <p:nvSpPr>
          <p:cNvPr id="11" name="Más 10">
            <a:extLst>
              <a:ext uri="{FF2B5EF4-FFF2-40B4-BE49-F238E27FC236}">
                <a16:creationId xmlns:a16="http://schemas.microsoft.com/office/drawing/2014/main" id="{8978F536-9300-574B-800B-E5760A5DF18F}"/>
              </a:ext>
            </a:extLst>
          </p:cNvPr>
          <p:cNvSpPr/>
          <p:nvPr/>
        </p:nvSpPr>
        <p:spPr>
          <a:xfrm>
            <a:off x="503237" y="1354295"/>
            <a:ext cx="152683" cy="152683"/>
          </a:xfrm>
          <a:prstGeom prst="mathPlus">
            <a:avLst>
              <a:gd name="adj1" fmla="val 15202"/>
            </a:avLst>
          </a:prstGeom>
          <a:solidFill>
            <a:srgbClr val="EE46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>
              <a:latin typeface="Calibri" panose="020F0502020204030204" pitchFamily="34" charset="0"/>
            </a:endParaRPr>
          </a:p>
        </p:txBody>
      </p:sp>
      <p:sp>
        <p:nvSpPr>
          <p:cNvPr id="12" name="Más 11">
            <a:extLst>
              <a:ext uri="{FF2B5EF4-FFF2-40B4-BE49-F238E27FC236}">
                <a16:creationId xmlns:a16="http://schemas.microsoft.com/office/drawing/2014/main" id="{923554CB-4C50-7546-9128-F62E46A28C1A}"/>
              </a:ext>
            </a:extLst>
          </p:cNvPr>
          <p:cNvSpPr/>
          <p:nvPr/>
        </p:nvSpPr>
        <p:spPr>
          <a:xfrm>
            <a:off x="503237" y="2767712"/>
            <a:ext cx="152683" cy="152683"/>
          </a:xfrm>
          <a:prstGeom prst="mathPlus">
            <a:avLst>
              <a:gd name="adj1" fmla="val 15202"/>
            </a:avLst>
          </a:prstGeom>
          <a:solidFill>
            <a:srgbClr val="EE46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>
              <a:latin typeface="Calibri" panose="020F0502020204030204" pitchFamily="34" charset="0"/>
            </a:endParaRPr>
          </a:p>
        </p:txBody>
      </p:sp>
      <p:cxnSp>
        <p:nvCxnSpPr>
          <p:cNvPr id="30" name="Conector recto 29">
            <a:extLst>
              <a:ext uri="{FF2B5EF4-FFF2-40B4-BE49-F238E27FC236}">
                <a16:creationId xmlns:a16="http://schemas.microsoft.com/office/drawing/2014/main" id="{9EB13A39-E532-9545-A2CE-223BE5B5EF43}"/>
              </a:ext>
            </a:extLst>
          </p:cNvPr>
          <p:cNvCxnSpPr>
            <a:cxnSpLocks/>
          </p:cNvCxnSpPr>
          <p:nvPr/>
        </p:nvCxnSpPr>
        <p:spPr>
          <a:xfrm>
            <a:off x="579579" y="2920361"/>
            <a:ext cx="0" cy="1004976"/>
          </a:xfrm>
          <a:prstGeom prst="line">
            <a:avLst/>
          </a:prstGeom>
          <a:ln w="12700">
            <a:solidFill>
              <a:srgbClr val="EE46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ángulo 30">
            <a:extLst>
              <a:ext uri="{FF2B5EF4-FFF2-40B4-BE49-F238E27FC236}">
                <a16:creationId xmlns:a16="http://schemas.microsoft.com/office/drawing/2014/main" id="{4B077406-FB26-FB42-BDA0-49E5FFABAFD4}"/>
              </a:ext>
            </a:extLst>
          </p:cNvPr>
          <p:cNvSpPr/>
          <p:nvPr/>
        </p:nvSpPr>
        <p:spPr>
          <a:xfrm>
            <a:off x="793980" y="3941001"/>
            <a:ext cx="7459473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1725" lvl="0" indent="0">
              <a:buFont typeface="Arial"/>
              <a:buNone/>
            </a:pPr>
            <a:r>
              <a:rPr lang="es-ES" b="1" dirty="0">
                <a:solidFill>
                  <a:srgbClr val="EE4639"/>
                </a:solidFill>
                <a:latin typeface="Calibri" charset="0"/>
                <a:cs typeface="Calibri" charset="0"/>
                <a:sym typeface="Calibri"/>
              </a:rPr>
              <a:t>CAMBIO SOCIAL: </a:t>
            </a:r>
            <a:endParaRPr lang="es-ES" b="1" dirty="0">
              <a:solidFill>
                <a:srgbClr val="EE4639"/>
              </a:solidFill>
              <a:latin typeface="Calibri" charset="0"/>
              <a:cs typeface="Calibri" charset="0"/>
            </a:endParaRPr>
          </a:p>
          <a:p>
            <a:pPr marL="11725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Algunas empresas unicornio están desarrollando soluciones tecnológicas que abordan problemas sociales y medioambientales.</a:t>
            </a:r>
            <a:endParaRPr lang="es-ES" dirty="0"/>
          </a:p>
        </p:txBody>
      </p:sp>
      <p:sp>
        <p:nvSpPr>
          <p:cNvPr id="32" name="Más 31">
            <a:extLst>
              <a:ext uri="{FF2B5EF4-FFF2-40B4-BE49-F238E27FC236}">
                <a16:creationId xmlns:a16="http://schemas.microsoft.com/office/drawing/2014/main" id="{BD9CB122-A6A2-BF4C-8954-1D5A41DD0A95}"/>
              </a:ext>
            </a:extLst>
          </p:cNvPr>
          <p:cNvSpPr/>
          <p:nvPr/>
        </p:nvSpPr>
        <p:spPr>
          <a:xfrm>
            <a:off x="503237" y="3941001"/>
            <a:ext cx="152683" cy="152683"/>
          </a:xfrm>
          <a:prstGeom prst="mathPlus">
            <a:avLst>
              <a:gd name="adj1" fmla="val 15202"/>
            </a:avLst>
          </a:prstGeom>
          <a:solidFill>
            <a:srgbClr val="EE46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E7C06D3A-2167-6641-B59A-6BF944EF523C}"/>
              </a:ext>
            </a:extLst>
          </p:cNvPr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8087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>
              <a:latin typeface="Calibri" panose="020F0502020204030204" pitchFamily="34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9AA2CA22-EDB9-6342-BBF1-3E581037E51A}"/>
              </a:ext>
            </a:extLst>
          </p:cNvPr>
          <p:cNvSpPr txBox="1"/>
          <p:nvPr/>
        </p:nvSpPr>
        <p:spPr>
          <a:xfrm>
            <a:off x="1008063" y="3169972"/>
            <a:ext cx="4148137" cy="3877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2800" b="1" dirty="0">
                <a:solidFill>
                  <a:schemeClr val="bg1"/>
                </a:solidFill>
                <a:latin typeface="Graphik Bold" charset="0"/>
                <a:cs typeface="Calibri"/>
              </a:rPr>
              <a:t>BYTEDANCE</a:t>
            </a:r>
            <a:endParaRPr lang="es-PE" sz="2800" b="1" dirty="0">
              <a:solidFill>
                <a:schemeClr val="bg1"/>
              </a:solidFill>
              <a:latin typeface="Graphik Bold" charset="0"/>
              <a:ea typeface="Graphik Bold" charset="0"/>
              <a:cs typeface="Graphik Bold" charset="0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4D9C2841-28ED-5F41-97DF-82C7D0CA4B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063" y="2869612"/>
            <a:ext cx="195423" cy="20125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</TotalTime>
  <Words>4109</Words>
  <Application>Microsoft Macintosh PowerPoint</Application>
  <PresentationFormat>Presentación en pantalla (16:10)</PresentationFormat>
  <Paragraphs>360</Paragraphs>
  <Slides>44</Slides>
  <Notes>39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44</vt:i4>
      </vt:variant>
    </vt:vector>
  </HeadingPairs>
  <TitlesOfParts>
    <vt:vector size="50" baseType="lpstr">
      <vt:lpstr>Arial</vt:lpstr>
      <vt:lpstr>Calibri</vt:lpstr>
      <vt:lpstr>Graphik Bold</vt:lpstr>
      <vt:lpstr>Graphik Regular</vt:lpstr>
      <vt:lpstr>Graphik-Medium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ISIL</dc:creator>
  <cp:lastModifiedBy>Microsoft Office User</cp:lastModifiedBy>
  <cp:revision>73</cp:revision>
  <dcterms:created xsi:type="dcterms:W3CDTF">2016-10-06T14:52:02Z</dcterms:created>
  <dcterms:modified xsi:type="dcterms:W3CDTF">2024-08-04T22:23:41Z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GUID">
    <vt:lpwstr>5400A83D-B4FE-497C-9E2F-ACF3BA8DEF15</vt:lpwstr>
  </property>
  <property fmtid="{D5CDD505-2E9C-101B-9397-08002B2CF9AE}" pid="3" name="ArticulatePath">
    <vt:lpwstr>plantilla_cursos_presenciales-v3.1.6</vt:lpwstr>
  </property>
</Properties>
</file>